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7"/>
  </p:notesMasterIdLst>
  <p:sldIdLst>
    <p:sldId id="257" r:id="rId2"/>
    <p:sldId id="367" r:id="rId3"/>
    <p:sldId id="407" r:id="rId4"/>
    <p:sldId id="411" r:id="rId5"/>
    <p:sldId id="443" r:id="rId6"/>
    <p:sldId id="421" r:id="rId7"/>
    <p:sldId id="272" r:id="rId8"/>
    <p:sldId id="420" r:id="rId9"/>
    <p:sldId id="614" r:id="rId10"/>
    <p:sldId id="264" r:id="rId11"/>
    <p:sldId id="615" r:id="rId12"/>
    <p:sldId id="621" r:id="rId13"/>
    <p:sldId id="596" r:id="rId14"/>
    <p:sldId id="631" r:id="rId15"/>
    <p:sldId id="626" r:id="rId16"/>
    <p:sldId id="627" r:id="rId17"/>
    <p:sldId id="628" r:id="rId18"/>
    <p:sldId id="629" r:id="rId19"/>
    <p:sldId id="630" r:id="rId20"/>
    <p:sldId id="469" r:id="rId21"/>
    <p:sldId id="617" r:id="rId22"/>
    <p:sldId id="445" r:id="rId23"/>
    <p:sldId id="620" r:id="rId24"/>
    <p:sldId id="632" r:id="rId25"/>
    <p:sldId id="275" r:id="rId26"/>
    <p:sldId id="278" r:id="rId27"/>
    <p:sldId id="277" r:id="rId28"/>
    <p:sldId id="276" r:id="rId29"/>
    <p:sldId id="476" r:id="rId30"/>
    <p:sldId id="289" r:id="rId31"/>
    <p:sldId id="265" r:id="rId32"/>
    <p:sldId id="285" r:id="rId33"/>
    <p:sldId id="286" r:id="rId34"/>
    <p:sldId id="437" r:id="rId35"/>
    <p:sldId id="438" r:id="rId36"/>
    <p:sldId id="267" r:id="rId37"/>
    <p:sldId id="268" r:id="rId38"/>
    <p:sldId id="426" r:id="rId39"/>
    <p:sldId id="429" r:id="rId40"/>
    <p:sldId id="427" r:id="rId41"/>
    <p:sldId id="284" r:id="rId42"/>
    <p:sldId id="282" r:id="rId43"/>
    <p:sldId id="287" r:id="rId44"/>
    <p:sldId id="436" r:id="rId45"/>
    <p:sldId id="432" r:id="rId46"/>
    <p:sldId id="633" r:id="rId47"/>
    <p:sldId id="619" r:id="rId48"/>
    <p:sldId id="613" r:id="rId49"/>
    <p:sldId id="531" r:id="rId50"/>
    <p:sldId id="618" r:id="rId51"/>
    <p:sldId id="634" r:id="rId52"/>
    <p:sldId id="645" r:id="rId53"/>
    <p:sldId id="594" r:id="rId54"/>
    <p:sldId id="623" r:id="rId55"/>
    <p:sldId id="624" r:id="rId56"/>
    <p:sldId id="642" r:id="rId57"/>
    <p:sldId id="635" r:id="rId58"/>
    <p:sldId id="639" r:id="rId59"/>
    <p:sldId id="636" r:id="rId60"/>
    <p:sldId id="637" r:id="rId61"/>
    <p:sldId id="640" r:id="rId62"/>
    <p:sldId id="638" r:id="rId63"/>
    <p:sldId id="644" r:id="rId64"/>
    <p:sldId id="643" r:id="rId65"/>
    <p:sldId id="30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67"/>
            <p14:sldId id="407"/>
            <p14:sldId id="411"/>
            <p14:sldId id="443"/>
            <p14:sldId id="421"/>
            <p14:sldId id="272"/>
            <p14:sldId id="420"/>
            <p14:sldId id="614"/>
            <p14:sldId id="264"/>
            <p14:sldId id="615"/>
            <p14:sldId id="621"/>
            <p14:sldId id="596"/>
            <p14:sldId id="631"/>
            <p14:sldId id="626"/>
            <p14:sldId id="627"/>
            <p14:sldId id="628"/>
            <p14:sldId id="629"/>
            <p14:sldId id="630"/>
            <p14:sldId id="469"/>
            <p14:sldId id="617"/>
            <p14:sldId id="445"/>
            <p14:sldId id="620"/>
            <p14:sldId id="632"/>
            <p14:sldId id="275"/>
            <p14:sldId id="278"/>
            <p14:sldId id="277"/>
            <p14:sldId id="276"/>
            <p14:sldId id="476"/>
            <p14:sldId id="289"/>
            <p14:sldId id="265"/>
            <p14:sldId id="285"/>
            <p14:sldId id="286"/>
            <p14:sldId id="437"/>
            <p14:sldId id="438"/>
            <p14:sldId id="267"/>
            <p14:sldId id="268"/>
            <p14:sldId id="426"/>
            <p14:sldId id="429"/>
            <p14:sldId id="427"/>
            <p14:sldId id="284"/>
            <p14:sldId id="282"/>
            <p14:sldId id="287"/>
            <p14:sldId id="436"/>
            <p14:sldId id="432"/>
            <p14:sldId id="633"/>
            <p14:sldId id="619"/>
            <p14:sldId id="613"/>
            <p14:sldId id="531"/>
            <p14:sldId id="618"/>
            <p14:sldId id="634"/>
            <p14:sldId id="645"/>
            <p14:sldId id="594"/>
            <p14:sldId id="623"/>
            <p14:sldId id="624"/>
            <p14:sldId id="642"/>
            <p14:sldId id="635"/>
            <p14:sldId id="639"/>
            <p14:sldId id="636"/>
            <p14:sldId id="637"/>
            <p14:sldId id="640"/>
            <p14:sldId id="638"/>
            <p14:sldId id="644"/>
            <p14:sldId id="643"/>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AFAB09"/>
    <a:srgbClr val="FF6600"/>
    <a:srgbClr val="0070C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313" autoAdjust="0"/>
    <p:restoredTop sz="93158" autoAdjust="0"/>
  </p:normalViewPr>
  <p:slideViewPr>
    <p:cSldViewPr snapToGrid="0">
      <p:cViewPr varScale="1">
        <p:scale>
          <a:sx n="56" d="100"/>
          <a:sy n="56" d="100"/>
        </p:scale>
        <p:origin x="66" y="222"/>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onenote:Matching.one#Ignorability&amp;section-id={E8793B26-4F04-4643-94BD-460184725241}&amp;page-id={A1267BEF-2F9F-4AC2-A27D-405435E0977F}&amp;end&amp;base-path=https://d.docs.live.net/18e2d178247cac65/Files/Causal%20Inferenc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Causal_Markov_condition"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oeis.org/A003024/b003024.tx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spcAft>
                <a:spcPts val="0"/>
              </a:spcAft>
            </a:pPr>
            <a:r>
              <a:rPr lang="en-US" sz="1800" dirty="0">
                <a:effectLst/>
                <a:latin typeface="Calibri,Helvetica,sans-serif,EmojiFont,Apple Color Emoji,Segoe UI Emoji,NotoColorEmoji,Segoe UI Symbol,Android Emoji,EmojiSymbols"/>
              </a:rPr>
              <a:t>&gt;1- what is the difference between Prediction and Causal Inference? Both are same or diff?</a:t>
            </a:r>
          </a:p>
          <a:p>
            <a:pPr>
              <a:spcBef>
                <a:spcPts val="0"/>
              </a:spcBef>
              <a:spcAft>
                <a:spcPts val="0"/>
              </a:spcAft>
            </a:pPr>
            <a:r>
              <a:rPr lang="en-US" sz="1800" dirty="0">
                <a:effectLst/>
                <a:latin typeface="Calibri,Helvetica,sans-serif,EmojiFont,Apple Color Emoji,Segoe UI Emoji,NotoColorEmoji,Segoe UI Symbol,Android Emoji,EmojiSymbols"/>
              </a:rPr>
              <a:t>To answer this, I think it is useful to make a distinction between "prediction" and "inference". Both concepts are concerned with mapping observations (inputs, features, covariates) to outcomes (outputs, effects, predictions, states, </a:t>
            </a:r>
            <a:r>
              <a:rPr lang="en-US" sz="1800" dirty="0" err="1">
                <a:effectLst/>
                <a:latin typeface="Calibri,Helvetica,sans-serif,EmojiFont,Apple Color Emoji,Segoe UI Emoji,NotoColorEmoji,Segoe UI Symbol,Android Emoji,EmojiSymbols"/>
              </a:rPr>
              <a:t>etc</a:t>
            </a:r>
            <a:r>
              <a:rPr lang="en-US" sz="1800" dirty="0">
                <a:effectLst/>
                <a:latin typeface="Calibri,Helvetica,sans-serif,EmojiFont,Apple Color Emoji,Segoe UI Emoji,NotoColorEmoji,Segoe UI Symbol,Android Emoji,EmojiSymbols"/>
              </a:rPr>
              <a:t>). However, "inference" is more concern with understanding the process that generated the data, while "prediction" focus on having lower error estimates of the outcomes given the observations (inputs).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Causal inference is a particular type of inference that wants to explain the data generation process by means of causal relationships, which implies mitigating three hidden phenomena like confounders, selection bias, latent variables, and covariate shift/concept drift effects from non-stationary variables.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Why one would like to understand the process that generated the data? Besides the fact that a good model of the data </a:t>
            </a:r>
            <a:r>
              <a:rPr lang="en-US" sz="1800" dirty="0" err="1">
                <a:effectLst/>
                <a:latin typeface="Calibri,Helvetica,sans-serif,EmojiFont,Apple Color Emoji,Segoe UI Emoji,NotoColorEmoji,Segoe UI Symbol,Android Emoji,EmojiSymbols"/>
              </a:rPr>
              <a:t>geneation</a:t>
            </a:r>
            <a:r>
              <a:rPr lang="en-US" sz="1800" dirty="0">
                <a:effectLst/>
                <a:latin typeface="Calibri,Helvetica,sans-serif,EmojiFont,Apple Color Emoji,Segoe UI Emoji,NotoColorEmoji,Segoe UI Symbol,Android Emoji,EmojiSymbols"/>
              </a:rPr>
              <a:t> process allow to make good predictions, there are two main reasons: (1) robustness to changes in the modeling assumptions and, in case of a causal model, ability to plan intervention that allow to steer (control) the data generation process.</a:t>
            </a: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In other words, causal inference allows to (1) produce testable hypotheses about how the phenomenon of interest works and (2) intervene in the phenomenon to improve its behavior (or mitigate its probability of happening and even some of its impacts).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&gt;2- If different, then what direction is best for my future research work? I found many related work of fault localization in Microservice Architecture (MSA)  and few </a:t>
            </a:r>
            <a:r>
              <a:rPr lang="en-US" sz="1800" dirty="0" err="1">
                <a:effectLst/>
                <a:latin typeface="Calibri,Helvetica,sans-serif,EmojiFont,Apple Color Emoji,Segoe UI Emoji,NotoColorEmoji,Segoe UI Symbol,Android Emoji,EmojiSymbols"/>
              </a:rPr>
              <a:t>articales</a:t>
            </a:r>
            <a:r>
              <a:rPr lang="en-US" sz="1800" dirty="0">
                <a:effectLst/>
                <a:latin typeface="Calibri,Helvetica,sans-serif,EmojiFont,Apple Color Emoji,Segoe UI Emoji,NotoColorEmoji,Segoe UI Symbol,Android Emoji,EmojiSymbols"/>
              </a:rPr>
              <a:t> on Prediction and Causal Inference.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I would </a:t>
            </a:r>
            <a:r>
              <a:rPr lang="en-US" sz="1800" dirty="0" err="1">
                <a:effectLst/>
                <a:latin typeface="Calibri,Helvetica,sans-serif,EmojiFont,Apple Color Emoji,Segoe UI Emoji,NotoColorEmoji,Segoe UI Symbol,Android Emoji,EmojiSymbols"/>
              </a:rPr>
              <a:t>definetely</a:t>
            </a:r>
            <a:r>
              <a:rPr lang="en-US" sz="1800" dirty="0">
                <a:effectLst/>
                <a:latin typeface="Calibri,Helvetica,sans-serif,EmojiFont,Apple Color Emoji,Segoe UI Emoji,NotoColorEmoji,Segoe UI Symbol,Android Emoji,EmojiSymbols"/>
              </a:rPr>
              <a:t> choose to work with methods that approximate a data generation process. Causal inference, particularly graph causal inference, is a way of building models based on Bayesian Networks, which build on top of a set of dependency assumptions (Markov properties, Reichenbach principle, etc.). These assumptions allow you express cause-effect relationship that you can test against the data. The tests are based on factorization joint-probability distributions into conditional and marginal probabilities.</a:t>
            </a:r>
          </a:p>
          <a:p>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The challenge is how to obtain certain conditional and marginal probabilities and also to be able to extrapolate </a:t>
            </a:r>
            <a:r>
              <a:rPr lang="en-US" sz="1800" dirty="0" err="1">
                <a:effectLst/>
                <a:latin typeface="Calibri,Helvetica,sans-serif,EmojiFont,Apple Color Emoji,Segoe UI Emoji,NotoColorEmoji,Segoe UI Symbol,Android Emoji,EmojiSymbols"/>
              </a:rPr>
              <a:t>outsite</a:t>
            </a:r>
            <a:r>
              <a:rPr lang="en-US" sz="1800" dirty="0">
                <a:effectLst/>
                <a:latin typeface="Calibri,Helvetica,sans-serif,EmojiFont,Apple Color Emoji,Segoe UI Emoji,NotoColorEmoji,Segoe UI Symbol,Android Emoji,EmojiSymbols"/>
              </a:rPr>
              <a:t> the given data samples. For these, we apply some sort of "generative model". There are simpler ones come from Bayesian Inference, whereas the more sophisticated ones are Gaussian Mixture Models, Latent Dirichlet Allocation, Auto-Regressive Models, Hidden Markov Models, and Variational Autoencoders.</a:t>
            </a:r>
          </a:p>
          <a:p>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The choice of generative model depends on the assumptions that you make about the data that you have, for instance, continuous versus discrete data, normally distributed, IID, existence of strong or weak previous knowledge (priors), temporal (non-stationary) or not, etc. </a:t>
            </a:r>
            <a:r>
              <a:rPr lang="en-US" sz="1800">
                <a:effectLst/>
                <a:latin typeface="Calibri,Helvetica,sans-serif,EmojiFont,Apple Color Emoji,Segoe UI Emoji,NotoColorEmoji,Segoe UI Symbol,Android Emoji,EmojiSymbols"/>
              </a:rPr>
              <a:t>However, many models are equivalent, which is nice, because you can apply them and compare their outcomes.</a:t>
            </a:r>
          </a:p>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This principle subsumes several notions important to causality, including separate intervenability of causal variables,</a:t>
            </a:r>
          </a:p>
          <a:p>
            <a:pPr algn="l"/>
            <a:r>
              <a:rPr lang="en-US" sz="1800" b="0" i="0" u="none" strike="noStrike" baseline="0" dirty="0">
                <a:latin typeface="NimbusRomNo9L-Regu"/>
              </a:rPr>
              <a:t>modularity and autonomy of subsystems, and invariance (Pearl, 2009a; Peters et al., 2017). If we have only two variables,</a:t>
            </a:r>
          </a:p>
          <a:p>
            <a:pPr algn="l"/>
            <a:r>
              <a:rPr lang="en-US" sz="1800" b="0" i="0" u="none" strike="noStrike" baseline="0" dirty="0">
                <a:latin typeface="NimbusRomNo9L-Regu"/>
              </a:rPr>
              <a:t>it reduces to an independence between the cause distribution and the mechanism producing the effect distribution.</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306871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13</a:t>
            </a:fld>
            <a:endParaRPr lang="en-US"/>
          </a:p>
        </p:txBody>
      </p:sp>
    </p:spTree>
    <p:extLst>
      <p:ext uri="{BB962C8B-B14F-4D97-AF65-F5344CB8AC3E}">
        <p14:creationId xmlns:p14="http://schemas.microsoft.com/office/powerpoint/2010/main" val="122473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286947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181818"/>
                </a:solidFill>
                <a:effectLst/>
                <a:latin typeface="+mj-lt"/>
              </a:rPr>
              <a:t>“If words are not things, or maps are not the actual territory, then, obviously, the only possible link between the objective world and the linguistic world is found in structure, and structure alone.”</a:t>
            </a:r>
            <a:endParaRPr lang="en-US" dirty="0"/>
          </a:p>
        </p:txBody>
      </p:sp>
      <p:sp>
        <p:nvSpPr>
          <p:cNvPr id="4" name="Slide Number Placeholder 3"/>
          <p:cNvSpPr>
            <a:spLocks noGrp="1"/>
          </p:cNvSpPr>
          <p:nvPr>
            <p:ph type="sldNum" sz="quarter" idx="5"/>
          </p:nvPr>
        </p:nvSpPr>
        <p:spPr/>
        <p:txBody>
          <a:bodyPr/>
          <a:lstStyle/>
          <a:p>
            <a:fld id="{14AFBC83-0849-47CB-939E-954F49D0C8AD}" type="slidenum">
              <a:rPr lang="en-US" smtClean="0"/>
              <a:t>20</a:t>
            </a:fld>
            <a:endParaRPr lang="en-US" dirty="0"/>
          </a:p>
        </p:txBody>
      </p:sp>
    </p:spTree>
    <p:extLst>
      <p:ext uri="{BB962C8B-B14F-4D97-AF65-F5344CB8AC3E}">
        <p14:creationId xmlns:p14="http://schemas.microsoft.com/office/powerpoint/2010/main" val="2544459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@book{peters2017elements, title={Elements of Causal Inference: Foundations and Learning Algorithms}, author={Peters, Jonas and </a:t>
            </a:r>
            <a:r>
              <a:rPr lang="en-US" dirty="0" err="1"/>
              <a:t>Janzing</a:t>
            </a:r>
            <a:r>
              <a:rPr lang="en-US" dirty="0"/>
              <a:t>, Dominik and Sch{\"o}</a:t>
            </a:r>
            <a:r>
              <a:rPr lang="en-US" dirty="0" err="1"/>
              <a:t>lkopf</a:t>
            </a:r>
            <a:r>
              <a:rPr lang="en-US" dirty="0"/>
              <a:t>, Bernhard}, year={2017}, publisher={MIT Press} }</a:t>
            </a:r>
          </a:p>
        </p:txBody>
      </p:sp>
      <p:sp>
        <p:nvSpPr>
          <p:cNvPr id="4" name="Slide Number Placeholder 3"/>
          <p:cNvSpPr>
            <a:spLocks noGrp="1"/>
          </p:cNvSpPr>
          <p:nvPr>
            <p:ph type="sldNum" sz="quarter" idx="5"/>
          </p:nvPr>
        </p:nvSpPr>
        <p:spPr/>
        <p:txBody>
          <a:bodyPr/>
          <a:lstStyle/>
          <a:p>
            <a:fld id="{D1B04AD2-B2A0-4E66-8625-73A083E506E9}" type="slidenum">
              <a:rPr lang="en-US" smtClean="0"/>
              <a:t>21</a:t>
            </a:fld>
            <a:endParaRPr lang="en-US"/>
          </a:p>
        </p:txBody>
      </p:sp>
    </p:spTree>
    <p:extLst>
      <p:ext uri="{BB962C8B-B14F-4D97-AF65-F5344CB8AC3E}">
        <p14:creationId xmlns:p14="http://schemas.microsoft.com/office/powerpoint/2010/main" val="2044829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property can be test</a:t>
            </a:r>
          </a:p>
          <a:p>
            <a:endParaRPr lang="en-US" dirty="0"/>
          </a:p>
        </p:txBody>
      </p:sp>
      <p:sp>
        <p:nvSpPr>
          <p:cNvPr id="4" name="Slide Number Placeholder 3"/>
          <p:cNvSpPr>
            <a:spLocks noGrp="1"/>
          </p:cNvSpPr>
          <p:nvPr>
            <p:ph type="sldNum" sz="quarter" idx="5"/>
          </p:nvPr>
        </p:nvSpPr>
        <p:spPr/>
        <p:txBody>
          <a:bodyPr/>
          <a:lstStyle/>
          <a:p>
            <a:fld id="{4407121C-C615-4CE0-BDEE-EA26D0AA4CF5}" type="slidenum">
              <a:rPr lang="en-US" smtClean="0"/>
              <a:t>22</a:t>
            </a:fld>
            <a:endParaRPr lang="en-US"/>
          </a:p>
        </p:txBody>
      </p:sp>
    </p:spTree>
    <p:extLst>
      <p:ext uri="{BB962C8B-B14F-4D97-AF65-F5344CB8AC3E}">
        <p14:creationId xmlns:p14="http://schemas.microsoft.com/office/powerpoint/2010/main" val="2754507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[Peters,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2017] Peters, J.,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D.,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B. (2017). </a:t>
            </a:r>
            <a:r>
              <a:rPr lang="en-US" sz="1200" i="1" kern="1200" dirty="0">
                <a:solidFill>
                  <a:schemeClr val="tx1"/>
                </a:solidFill>
                <a:effectLst/>
                <a:latin typeface="+mn-lt"/>
                <a:ea typeface="+mn-ea"/>
                <a:cs typeface="+mn-cs"/>
              </a:rPr>
              <a:t>Elements of causal inference: foundations and learning algorithms</a:t>
            </a:r>
            <a:r>
              <a:rPr lang="en-US" sz="1200" kern="1200" dirty="0">
                <a:solidFill>
                  <a:schemeClr val="tx1"/>
                </a:solidFill>
                <a:effectLst/>
                <a:latin typeface="+mn-lt"/>
                <a:ea typeface="+mn-ea"/>
                <a:cs typeface="+mn-cs"/>
              </a:rPr>
              <a:t>. MIT press.</a:t>
            </a: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26</a:t>
            </a:fld>
            <a:endParaRPr lang="en-US"/>
          </a:p>
        </p:txBody>
      </p:sp>
    </p:spTree>
    <p:extLst>
      <p:ext uri="{BB962C8B-B14F-4D97-AF65-F5344CB8AC3E}">
        <p14:creationId xmlns:p14="http://schemas.microsoft.com/office/powerpoint/2010/main" val="1773471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page 49 of [Pearl 2009] for an example of how to violate this condition by having unstable dependencies.</a:t>
            </a:r>
          </a:p>
        </p:txBody>
      </p:sp>
      <p:sp>
        <p:nvSpPr>
          <p:cNvPr id="4" name="Slide Number Placeholder 3"/>
          <p:cNvSpPr>
            <a:spLocks noGrp="1"/>
          </p:cNvSpPr>
          <p:nvPr>
            <p:ph type="sldNum" sz="quarter" idx="5"/>
          </p:nvPr>
        </p:nvSpPr>
        <p:spPr/>
        <p:txBody>
          <a:bodyPr/>
          <a:lstStyle/>
          <a:p>
            <a:fld id="{D1B04AD2-B2A0-4E66-8625-73A083E506E9}" type="slidenum">
              <a:rPr lang="en-US" smtClean="0"/>
              <a:t>27</a:t>
            </a:fld>
            <a:endParaRPr lang="en-US"/>
          </a:p>
        </p:txBody>
      </p:sp>
    </p:spTree>
    <p:extLst>
      <p:ext uri="{BB962C8B-B14F-4D97-AF65-F5344CB8AC3E}">
        <p14:creationId xmlns:p14="http://schemas.microsoft.com/office/powerpoint/2010/main" val="962358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u="sng" kern="1200" dirty="0">
                <a:solidFill>
                  <a:schemeClr val="tx1"/>
                </a:solidFill>
                <a:effectLst/>
                <a:latin typeface="+mn-lt"/>
                <a:ea typeface="+mn-ea"/>
                <a:cs typeface="+mn-cs"/>
              </a:rPr>
              <a:t>Ignorability</a:t>
            </a:r>
            <a:r>
              <a:rPr lang="pt-BR" sz="1200" kern="1200" dirty="0">
                <a:solidFill>
                  <a:schemeClr val="tx1"/>
                </a:solidFill>
                <a:effectLst/>
                <a:latin typeface="+mn-lt"/>
                <a:ea typeface="+mn-ea"/>
                <a:cs typeface="+mn-cs"/>
              </a:rPr>
              <a:t> (or exchangeability) means that treated (A=1) and control (A=0) are equivalent in terms the distribution of their covariates. Positivity means that propensity score is between zero and one (excluding), but not zero or one. Formal definition </a:t>
            </a:r>
            <a:r>
              <a:rPr lang="pt-BR" sz="1200" kern="1200" dirty="0">
                <a:solidFill>
                  <a:schemeClr val="tx1"/>
                </a:solidFill>
                <a:effectLst/>
                <a:latin typeface="+mn-lt"/>
                <a:ea typeface="+mn-ea"/>
                <a:cs typeface="+mn-cs"/>
                <a:hlinkClick r:id="rId3"/>
              </a:rPr>
              <a:t>ignorability</a:t>
            </a:r>
            <a:endParaRPr lang="pt-B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28</a:t>
            </a:fld>
            <a:endParaRPr lang="en-US"/>
          </a:p>
        </p:txBody>
      </p:sp>
    </p:spTree>
    <p:extLst>
      <p:ext uri="{BB962C8B-B14F-4D97-AF65-F5344CB8AC3E}">
        <p14:creationId xmlns:p14="http://schemas.microsoft.com/office/powerpoint/2010/main" val="850489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@book{peters2017elements, title={Elements of Causal Inference: Foundations and Learning Algorithms}, author={Peters, Jonas and </a:t>
            </a:r>
            <a:r>
              <a:rPr lang="en-US" dirty="0" err="1"/>
              <a:t>Janzing</a:t>
            </a:r>
            <a:r>
              <a:rPr lang="en-US" dirty="0"/>
              <a:t>, Dominik and Sch{\"o}</a:t>
            </a:r>
            <a:r>
              <a:rPr lang="en-US" dirty="0" err="1"/>
              <a:t>lkopf</a:t>
            </a:r>
            <a:r>
              <a:rPr lang="en-US" dirty="0"/>
              <a:t>, Bernhard}, year={2017}, publisher={MIT Press}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Ignorability</a:t>
            </a:r>
            <a:r>
              <a:rPr lang="en-US" b="0" dirty="0"/>
              <a:t> = Given the background variable, X, treatment assignment W is independent to the potential outcome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Positivity</a:t>
            </a:r>
            <a:r>
              <a:rPr lang="en-US" b="0" dirty="0"/>
              <a:t> = For any value of X, treatment assignment is not deterministic</a:t>
            </a:r>
          </a:p>
          <a:p>
            <a:endParaRPr lang="en-US" b="0" dirty="0"/>
          </a:p>
          <a:p>
            <a:r>
              <a:rPr lang="en-US" b="1" dirty="0"/>
              <a:t>Modularity</a:t>
            </a:r>
            <a:r>
              <a:rPr lang="en-US" b="0" dirty="0"/>
              <a:t> (Stable Unit Treatment Value Assumption SUTVA) = The potential outcomes for any unit</a:t>
            </a:r>
          </a:p>
          <a:p>
            <a:r>
              <a:rPr lang="en-US" b="0" dirty="0"/>
              <a:t>do not vary with the treatment assigned to other units, and, for each unit, there are no different forms or versions of</a:t>
            </a:r>
          </a:p>
          <a:p>
            <a:r>
              <a:rPr lang="en-US" b="0" dirty="0"/>
              <a:t>each treatment level, which lead to different potential outcomes.</a:t>
            </a:r>
          </a:p>
        </p:txBody>
      </p:sp>
      <p:sp>
        <p:nvSpPr>
          <p:cNvPr id="4" name="Slide Number Placeholder 3"/>
          <p:cNvSpPr>
            <a:spLocks noGrp="1"/>
          </p:cNvSpPr>
          <p:nvPr>
            <p:ph type="sldNum" sz="quarter" idx="5"/>
          </p:nvPr>
        </p:nvSpPr>
        <p:spPr/>
        <p:txBody>
          <a:bodyPr/>
          <a:lstStyle/>
          <a:p>
            <a:fld id="{D1B04AD2-B2A0-4E66-8625-73A083E506E9}" type="slidenum">
              <a:rPr lang="en-US" smtClean="0"/>
              <a:t>29</a:t>
            </a:fld>
            <a:endParaRPr lang="en-US"/>
          </a:p>
        </p:txBody>
      </p:sp>
    </p:spTree>
    <p:extLst>
      <p:ext uri="{BB962C8B-B14F-4D97-AF65-F5344CB8AC3E}">
        <p14:creationId xmlns:p14="http://schemas.microsoft.com/office/powerpoint/2010/main" val="865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807577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33</a:t>
            </a:fld>
            <a:endParaRPr lang="en-US"/>
          </a:p>
        </p:txBody>
      </p:sp>
    </p:spTree>
    <p:extLst>
      <p:ext uri="{BB962C8B-B14F-4D97-AF65-F5344CB8AC3E}">
        <p14:creationId xmlns:p14="http://schemas.microsoft.com/office/powerpoint/2010/main" val="3356093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From https://www.youtube.com/watch?v=vKK_1GvaG0Y</a:t>
            </a:r>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35</a:t>
            </a:fld>
            <a:endParaRPr lang="en-US"/>
          </a:p>
        </p:txBody>
      </p:sp>
    </p:spTree>
    <p:extLst>
      <p:ext uri="{BB962C8B-B14F-4D97-AF65-F5344CB8AC3E}">
        <p14:creationId xmlns:p14="http://schemas.microsoft.com/office/powerpoint/2010/main" val="2079141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identify structural 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Stability of causal relations and independence of random terms)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36</a:t>
            </a:fld>
            <a:endParaRPr lang="en-US"/>
          </a:p>
        </p:txBody>
      </p:sp>
    </p:spTree>
    <p:extLst>
      <p:ext uri="{BB962C8B-B14F-4D97-AF65-F5344CB8AC3E}">
        <p14:creationId xmlns:p14="http://schemas.microsoft.com/office/powerpoint/2010/main" val="3534274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Colliders, or Immoralities or v-structures</a:t>
            </a:r>
          </a:p>
        </p:txBody>
      </p:sp>
      <p:sp>
        <p:nvSpPr>
          <p:cNvPr id="4" name="Slide Number Placeholder 3"/>
          <p:cNvSpPr>
            <a:spLocks noGrp="1"/>
          </p:cNvSpPr>
          <p:nvPr>
            <p:ph type="sldNum" sz="quarter" idx="5"/>
          </p:nvPr>
        </p:nvSpPr>
        <p:spPr/>
        <p:txBody>
          <a:bodyPr/>
          <a:lstStyle/>
          <a:p>
            <a:fld id="{D1B04AD2-B2A0-4E66-8625-73A083E506E9}" type="slidenum">
              <a:rPr lang="en-US" smtClean="0"/>
              <a:t>38</a:t>
            </a:fld>
            <a:endParaRPr lang="en-US"/>
          </a:p>
        </p:txBody>
      </p:sp>
    </p:spTree>
    <p:extLst>
      <p:ext uri="{BB962C8B-B14F-4D97-AF65-F5344CB8AC3E}">
        <p14:creationId xmlns:p14="http://schemas.microsoft.com/office/powerpoint/2010/main" val="2769316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39</a:t>
            </a:fld>
            <a:endParaRPr lang="en-US"/>
          </a:p>
        </p:txBody>
      </p:sp>
    </p:spTree>
    <p:extLst>
      <p:ext uri="{BB962C8B-B14F-4D97-AF65-F5344CB8AC3E}">
        <p14:creationId xmlns:p14="http://schemas.microsoft.com/office/powerpoint/2010/main" val="348830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Causal Markov Condition relates statements about graph separation to conditional independences.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however, that different graphs can encode the same conditional independences.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 action="ppaction://noaction">
                  <a:extLst>
                    <a:ext uri="{A12FA001-AC4F-418D-AE19-62706E023703}">
                      <ahyp:hlinkClr xmlns:ahyp="http://schemas.microsoft.com/office/drawing/2018/hyperlinkcolor" val="tx"/>
                    </a:ext>
                  </a:extLst>
                </a:hlinkClick>
              </a:rPr>
              <a:t>https://en.wikipedia.org/wiki/Causal_Markov_condition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kern="1200" dirty="0">
                <a:solidFill>
                  <a:schemeClr val="tx1"/>
                </a:solidFill>
                <a:effectLst/>
                <a:latin typeface="+mn-lt"/>
                <a:ea typeface="+mn-ea"/>
                <a:cs typeface="+mn-cs"/>
              </a:rPr>
              <a:t>[Peters, Janzing &amp; Sch</a:t>
            </a:r>
            <a:r>
              <a:rPr lang="de-DE" sz="1200" b="1" kern="1200" dirty="0" err="1">
                <a:solidFill>
                  <a:schemeClr val="tx1"/>
                </a:solidFill>
                <a:effectLst/>
                <a:latin typeface="+mn-lt"/>
                <a:ea typeface="+mn-ea"/>
                <a:cs typeface="+mn-cs"/>
              </a:rPr>
              <a:t>ölkopf</a:t>
            </a:r>
            <a:r>
              <a:rPr lang="de-DE" sz="1200" b="1" kern="1200" dirty="0">
                <a:solidFill>
                  <a:schemeClr val="tx1"/>
                </a:solidFill>
                <a:effectLst/>
                <a:latin typeface="+mn-lt"/>
                <a:ea typeface="+mn-ea"/>
                <a:cs typeface="+mn-cs"/>
              </a:rPr>
              <a:t> 201</a:t>
            </a:r>
            <a:r>
              <a:rPr lang="en-US" sz="1200" b="1" kern="12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Peters, J.,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D.,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B. (2017). </a:t>
            </a:r>
            <a:r>
              <a:rPr lang="en-US" sz="1200" i="1" kern="1200" dirty="0">
                <a:solidFill>
                  <a:schemeClr val="tx1"/>
                </a:solidFill>
                <a:effectLst/>
                <a:latin typeface="+mn-lt"/>
                <a:ea typeface="+mn-ea"/>
                <a:cs typeface="+mn-cs"/>
              </a:rPr>
              <a:t>Elements of causal inference: foundations and learning algorithms</a:t>
            </a:r>
            <a:r>
              <a:rPr lang="en-US" sz="1200" kern="1200" dirty="0">
                <a:solidFill>
                  <a:schemeClr val="tx1"/>
                </a:solidFill>
                <a:effectLst/>
                <a:latin typeface="+mn-lt"/>
                <a:ea typeface="+mn-ea"/>
                <a:cs typeface="+mn-cs"/>
              </a:rPr>
              <a:t>. MIT press.</a:t>
            </a:r>
            <a:endParaRPr lang="en-US" sz="1200" dirty="0"/>
          </a:p>
          <a:p>
            <a:endParaRPr lang="en-US" dirty="0"/>
          </a:p>
          <a:p>
            <a:r>
              <a:rPr lang="en-US" dirty="0"/>
              <a:t>[Hausman &amp; Woodward 1999] Hausman, D. M., &amp; Woodward, J. (1999). Independence, invariance and the causal Markov condition. </a:t>
            </a:r>
            <a:r>
              <a:rPr lang="en-US" i="1" dirty="0"/>
              <a:t>The British journal for the philosophy of science</a:t>
            </a:r>
            <a:r>
              <a:rPr lang="en-US" dirty="0"/>
              <a:t>, </a:t>
            </a:r>
            <a:r>
              <a:rPr lang="en-US" i="1" dirty="0"/>
              <a:t>50</a:t>
            </a:r>
            <a:r>
              <a:rPr lang="en-US" dirty="0"/>
              <a:t>(4), 521-583.</a:t>
            </a:r>
          </a:p>
          <a:p>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Spirtes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Glymour</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Scheines</a:t>
            </a:r>
            <a:r>
              <a:rPr lang="en-US" sz="1200" kern="1200" dirty="0">
                <a:solidFill>
                  <a:schemeClr val="tx1"/>
                </a:solidFill>
                <a:effectLst/>
                <a:latin typeface="+mn-lt"/>
                <a:ea typeface="+mn-ea"/>
                <a:cs typeface="+mn-cs"/>
              </a:rPr>
              <a:t> 1993] </a:t>
            </a:r>
            <a:r>
              <a:rPr lang="en-US" sz="1200" kern="1200" dirty="0" err="1">
                <a:solidFill>
                  <a:schemeClr val="tx1"/>
                </a:solidFill>
                <a:effectLst/>
                <a:latin typeface="+mn-lt"/>
                <a:ea typeface="+mn-ea"/>
                <a:cs typeface="+mn-cs"/>
              </a:rPr>
              <a:t>Spirtes</a:t>
            </a:r>
            <a:r>
              <a:rPr lang="en-US" sz="1200" kern="1200" dirty="0">
                <a:solidFill>
                  <a:schemeClr val="tx1"/>
                </a:solidFill>
                <a:effectLst/>
                <a:latin typeface="+mn-lt"/>
                <a:ea typeface="+mn-ea"/>
                <a:cs typeface="+mn-cs"/>
              </a:rPr>
              <a:t>, Peter, </a:t>
            </a:r>
            <a:r>
              <a:rPr lang="en-US" sz="1200" kern="1200" dirty="0" err="1">
                <a:solidFill>
                  <a:schemeClr val="tx1"/>
                </a:solidFill>
                <a:effectLst/>
                <a:latin typeface="+mn-lt"/>
                <a:ea typeface="+mn-ea"/>
                <a:cs typeface="+mn-cs"/>
              </a:rPr>
              <a:t>Glymour</a:t>
            </a:r>
            <a:r>
              <a:rPr lang="en-US" sz="1200" kern="1200" dirty="0">
                <a:solidFill>
                  <a:schemeClr val="tx1"/>
                </a:solidFill>
                <a:effectLst/>
                <a:latin typeface="+mn-lt"/>
                <a:ea typeface="+mn-ea"/>
                <a:cs typeface="+mn-cs"/>
              </a:rPr>
              <a:t>, Clark and </a:t>
            </a:r>
            <a:r>
              <a:rPr lang="en-US" sz="1200" kern="1200" dirty="0" err="1">
                <a:solidFill>
                  <a:schemeClr val="tx1"/>
                </a:solidFill>
                <a:effectLst/>
                <a:latin typeface="+mn-lt"/>
                <a:ea typeface="+mn-ea"/>
                <a:cs typeface="+mn-cs"/>
              </a:rPr>
              <a:t>Scheines</a:t>
            </a:r>
            <a:r>
              <a:rPr lang="en-US" sz="1200" kern="1200" dirty="0">
                <a:solidFill>
                  <a:schemeClr val="tx1"/>
                </a:solidFill>
                <a:effectLst/>
                <a:latin typeface="+mn-lt"/>
                <a:ea typeface="+mn-ea"/>
                <a:cs typeface="+mn-cs"/>
              </a:rPr>
              <a:t>, Richard [1993]:Causation, </a:t>
            </a:r>
            <a:r>
              <a:rPr lang="en-US" sz="1200" kern="1200" dirty="0" err="1">
                <a:solidFill>
                  <a:schemeClr val="tx1"/>
                </a:solidFill>
                <a:effectLst/>
                <a:latin typeface="+mn-lt"/>
                <a:ea typeface="+mn-ea"/>
                <a:cs typeface="+mn-cs"/>
              </a:rPr>
              <a:t>Prediction,and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Search,New</a:t>
            </a:r>
            <a:r>
              <a:rPr lang="en-US" sz="1200" kern="1200" dirty="0">
                <a:solidFill>
                  <a:schemeClr val="tx1"/>
                </a:solidFill>
                <a:effectLst/>
                <a:latin typeface="+mn-lt"/>
                <a:ea typeface="+mn-ea"/>
                <a:cs typeface="+mn-cs"/>
              </a:rPr>
              <a:t> York: Springer-Verlag.</a:t>
            </a:r>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40</a:t>
            </a:fld>
            <a:endParaRPr lang="en-US"/>
          </a:p>
        </p:txBody>
      </p:sp>
    </p:spTree>
    <p:extLst>
      <p:ext uri="{BB962C8B-B14F-4D97-AF65-F5344CB8AC3E}">
        <p14:creationId xmlns:p14="http://schemas.microsoft.com/office/powerpoint/2010/main" val="33784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Causal Markov Condition relates statements about graph separation to conditional independences.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however, that different graphs can encode the same conditional independences.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 action="ppaction://noaction">
                  <a:extLst>
                    <a:ext uri="{A12FA001-AC4F-418D-AE19-62706E023703}">
                      <ahyp:hlinkClr xmlns:ahyp="http://schemas.microsoft.com/office/drawing/2018/hyperlinkcolor" val="tx"/>
                    </a:ext>
                  </a:extLst>
                </a:hlinkClick>
              </a:rPr>
              <a:t>https://en.wikipedia.org/wiki/Causal_Markov_condition</a:t>
            </a:r>
            <a:endParaRPr lang="en-US" sz="1200" dirty="0"/>
          </a:p>
          <a:p>
            <a:endParaRPr lang="en-US" dirty="0"/>
          </a:p>
          <a:p>
            <a:r>
              <a:rPr lang="en-US" dirty="0"/>
              <a:t>[Hausman &amp; Woodward 1999] Hausman, D. M., &amp; Woodward, J. (1999). Independence, invariance and the causal Markov condition. </a:t>
            </a:r>
            <a:r>
              <a:rPr lang="en-US" i="1" dirty="0"/>
              <a:t>The British journal for the philosophy of science</a:t>
            </a:r>
            <a:r>
              <a:rPr lang="en-US" dirty="0"/>
              <a:t>, </a:t>
            </a:r>
            <a:r>
              <a:rPr lang="en-US" i="1" dirty="0"/>
              <a:t>50</a:t>
            </a:r>
            <a:r>
              <a:rPr lang="en-US" dirty="0"/>
              <a:t>(4), 521-583.</a:t>
            </a:r>
          </a:p>
        </p:txBody>
      </p:sp>
      <p:sp>
        <p:nvSpPr>
          <p:cNvPr id="4" name="Slide Number Placeholder 3"/>
          <p:cNvSpPr>
            <a:spLocks noGrp="1"/>
          </p:cNvSpPr>
          <p:nvPr>
            <p:ph type="sldNum" sz="quarter" idx="5"/>
          </p:nvPr>
        </p:nvSpPr>
        <p:spPr/>
        <p:txBody>
          <a:bodyPr/>
          <a:lstStyle/>
          <a:p>
            <a:fld id="{D1B04AD2-B2A0-4E66-8625-73A083E506E9}" type="slidenum">
              <a:rPr lang="en-US" smtClean="0"/>
              <a:t>41</a:t>
            </a:fld>
            <a:endParaRPr lang="en-US"/>
          </a:p>
        </p:txBody>
      </p:sp>
    </p:spTree>
    <p:extLst>
      <p:ext uri="{BB962C8B-B14F-4D97-AF65-F5344CB8AC3E}">
        <p14:creationId xmlns:p14="http://schemas.microsoft.com/office/powerpoint/2010/main" val="2379743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Causal Markov Condition relates statements about graph separation to conditional independences.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however, that different graphs can encode the same conditional independences.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 action="ppaction://noaction">
                  <a:extLst>
                    <a:ext uri="{A12FA001-AC4F-418D-AE19-62706E023703}">
                      <ahyp:hlinkClr xmlns:ahyp="http://schemas.microsoft.com/office/drawing/2018/hyperlinkcolor" val="tx"/>
                    </a:ext>
                  </a:extLst>
                </a:hlinkClick>
              </a:rPr>
              <a:t>https://en.wikipedia.org/wiki/Causal_Markov_</a:t>
            </a:r>
            <a:r>
              <a:rPr lang="en-US" sz="1200" dirty="0">
                <a:hlinkClick r:id="rId3">
                  <a:extLst>
                    <a:ext uri="{A12FA001-AC4F-418D-AE19-62706E023703}">
                      <ahyp:hlinkClr xmlns:ahyp="http://schemas.microsoft.com/office/drawing/2018/hyperlinkcolor" val="tx"/>
                    </a:ext>
                  </a:extLst>
                </a:hlinkClick>
              </a:rPr>
              <a:t>condition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kern="1200" dirty="0">
                <a:solidFill>
                  <a:schemeClr val="tx1"/>
                </a:solidFill>
                <a:effectLst/>
                <a:latin typeface="+mn-lt"/>
                <a:ea typeface="+mn-ea"/>
                <a:cs typeface="+mn-cs"/>
              </a:rPr>
              <a:t>[Peters, Janzing &amp; Sch</a:t>
            </a:r>
            <a:r>
              <a:rPr lang="de-DE" sz="1200" b="1" kern="1200" dirty="0" err="1">
                <a:solidFill>
                  <a:schemeClr val="tx1"/>
                </a:solidFill>
                <a:effectLst/>
                <a:latin typeface="+mn-lt"/>
                <a:ea typeface="+mn-ea"/>
                <a:cs typeface="+mn-cs"/>
              </a:rPr>
              <a:t>ölkopf</a:t>
            </a:r>
            <a:r>
              <a:rPr lang="de-DE" sz="1200" b="1" kern="1200" dirty="0">
                <a:solidFill>
                  <a:schemeClr val="tx1"/>
                </a:solidFill>
                <a:effectLst/>
                <a:latin typeface="+mn-lt"/>
                <a:ea typeface="+mn-ea"/>
                <a:cs typeface="+mn-cs"/>
              </a:rPr>
              <a:t> 201</a:t>
            </a:r>
            <a:r>
              <a:rPr lang="en-US" sz="1200" b="1" kern="12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Peters, J.,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D.,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B. (2017). </a:t>
            </a:r>
            <a:r>
              <a:rPr lang="en-US" sz="1200" i="1" kern="1200" dirty="0">
                <a:solidFill>
                  <a:schemeClr val="tx1"/>
                </a:solidFill>
                <a:effectLst/>
                <a:latin typeface="+mn-lt"/>
                <a:ea typeface="+mn-ea"/>
                <a:cs typeface="+mn-cs"/>
              </a:rPr>
              <a:t>Elements of causal inference: foundations and learning algorithms</a:t>
            </a:r>
            <a:r>
              <a:rPr lang="en-US" sz="1200" kern="1200" dirty="0">
                <a:solidFill>
                  <a:schemeClr val="tx1"/>
                </a:solidFill>
                <a:effectLst/>
                <a:latin typeface="+mn-lt"/>
                <a:ea typeface="+mn-ea"/>
                <a:cs typeface="+mn-cs"/>
              </a:rPr>
              <a:t>. MIT press.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r>
              <a:rPr lang="en-US" dirty="0"/>
              <a:t>[Hausman &amp; Woodward 1999] Hausman, D. M., &amp; Woodward, J. (1999). Independence, invariance and the causal Markov condition. </a:t>
            </a:r>
            <a:r>
              <a:rPr lang="en-US" i="1" dirty="0"/>
              <a:t>The British journal for the philosophy of science</a:t>
            </a:r>
            <a:r>
              <a:rPr lang="en-US" dirty="0"/>
              <a:t>, </a:t>
            </a:r>
            <a:r>
              <a:rPr lang="en-US" i="1" dirty="0"/>
              <a:t>50</a:t>
            </a:r>
            <a:r>
              <a:rPr lang="en-US" dirty="0"/>
              <a:t>(4), 521-583.</a:t>
            </a:r>
          </a:p>
        </p:txBody>
      </p:sp>
      <p:sp>
        <p:nvSpPr>
          <p:cNvPr id="4" name="Slide Number Placeholder 3"/>
          <p:cNvSpPr>
            <a:spLocks noGrp="1"/>
          </p:cNvSpPr>
          <p:nvPr>
            <p:ph type="sldNum" sz="quarter" idx="5"/>
          </p:nvPr>
        </p:nvSpPr>
        <p:spPr/>
        <p:txBody>
          <a:bodyPr/>
          <a:lstStyle/>
          <a:p>
            <a:fld id="{D1B04AD2-B2A0-4E66-8625-73A083E506E9}" type="slidenum">
              <a:rPr lang="en-US" smtClean="0"/>
              <a:t>42</a:t>
            </a:fld>
            <a:endParaRPr lang="en-US"/>
          </a:p>
        </p:txBody>
      </p:sp>
    </p:spTree>
    <p:extLst>
      <p:ext uri="{BB962C8B-B14F-4D97-AF65-F5344CB8AC3E}">
        <p14:creationId xmlns:p14="http://schemas.microsoft.com/office/powerpoint/2010/main" val="1730411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43</a:t>
            </a:fld>
            <a:endParaRPr lang="en-US"/>
          </a:p>
        </p:txBody>
      </p:sp>
    </p:spTree>
    <p:extLst>
      <p:ext uri="{BB962C8B-B14F-4D97-AF65-F5344CB8AC3E}">
        <p14:creationId xmlns:p14="http://schemas.microsoft.com/office/powerpoint/2010/main" val="3480154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45</a:t>
            </a:fld>
            <a:endParaRPr lang="en-US"/>
          </a:p>
        </p:txBody>
      </p:sp>
    </p:spTree>
    <p:extLst>
      <p:ext uri="{BB962C8B-B14F-4D97-AF65-F5344CB8AC3E}">
        <p14:creationId xmlns:p14="http://schemas.microsoft.com/office/powerpoint/2010/main" val="283803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Another good example is the length of comments on Reddit.</a:t>
            </a:r>
          </a:p>
          <a:p>
            <a:endParaRPr lang="pt-BR" dirty="0"/>
          </a:p>
          <a:p>
            <a:r>
              <a:rPr lang="en-US" sz="1200" b="0" i="0" kern="1200" dirty="0">
                <a:solidFill>
                  <a:schemeClr val="tx1"/>
                </a:solidFill>
                <a:effectLst/>
                <a:latin typeface="+mn-lt"/>
                <a:ea typeface="+mn-ea"/>
                <a:cs typeface="+mn-cs"/>
              </a:rPr>
              <a:t>Barbosa, S., </a:t>
            </a:r>
            <a:r>
              <a:rPr lang="en-US" sz="1200" b="0" i="0" kern="1200" dirty="0" err="1">
                <a:solidFill>
                  <a:schemeClr val="tx1"/>
                </a:solidFill>
                <a:effectLst/>
                <a:latin typeface="+mn-lt"/>
                <a:ea typeface="+mn-ea"/>
                <a:cs typeface="+mn-cs"/>
              </a:rPr>
              <a:t>Cosley</a:t>
            </a:r>
            <a:r>
              <a:rPr lang="en-US" sz="1200" b="0" i="0" kern="1200" dirty="0">
                <a:solidFill>
                  <a:schemeClr val="tx1"/>
                </a:solidFill>
                <a:effectLst/>
                <a:latin typeface="+mn-lt"/>
                <a:ea typeface="+mn-ea"/>
                <a:cs typeface="+mn-cs"/>
              </a:rPr>
              <a:t>, D., Sharma, A., &amp; Cesar Jr, R. M. (2016, April). Averaging gone wrong: Using time-aware analyses to better understand behavior. In </a:t>
            </a:r>
            <a:r>
              <a:rPr lang="en-US" sz="1200" b="0" i="1" kern="1200" dirty="0">
                <a:solidFill>
                  <a:schemeClr val="tx1"/>
                </a:solidFill>
                <a:effectLst/>
                <a:latin typeface="+mn-lt"/>
                <a:ea typeface="+mn-ea"/>
                <a:cs typeface="+mn-cs"/>
              </a:rPr>
              <a:t>Proceedings of the 25th International Conference on World Wide Web</a:t>
            </a:r>
            <a:r>
              <a:rPr lang="en-US" sz="1200" b="0" i="0" kern="1200" dirty="0">
                <a:solidFill>
                  <a:schemeClr val="tx1"/>
                </a:solidFill>
                <a:effectLst/>
                <a:latin typeface="+mn-lt"/>
                <a:ea typeface="+mn-ea"/>
                <a:cs typeface="+mn-cs"/>
              </a:rPr>
              <a:t> (pp. 829-841). International World Wide Web Conferences Steering Committee.</a:t>
            </a:r>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4</a:t>
            </a:fld>
            <a:endParaRPr lang="en-US"/>
          </a:p>
        </p:txBody>
      </p:sp>
    </p:spTree>
    <p:extLst>
      <p:ext uri="{BB962C8B-B14F-4D97-AF65-F5344CB8AC3E}">
        <p14:creationId xmlns:p14="http://schemas.microsoft.com/office/powerpoint/2010/main" val="2505162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rPr>
              <a:t>Principal of Invariant Prediction </a:t>
            </a:r>
            <a:r>
              <a:rPr lang="en-US" sz="1800" dirty="0">
                <a:effectLst/>
                <a:latin typeface="Calibri" panose="020F0502020204030204" pitchFamily="34" charset="0"/>
              </a:rPr>
              <a:t>[</a:t>
            </a:r>
            <a:r>
              <a:rPr lang="de-DE" sz="2800" dirty="0">
                <a:latin typeface="Calibri" panose="020F0502020204030204" pitchFamily="34" charset="0"/>
              </a:rPr>
              <a:t>Peters, </a:t>
            </a:r>
            <a:r>
              <a:rPr lang="de-DE" sz="2800" dirty="0" err="1">
                <a:latin typeface="Calibri" panose="020F0502020204030204" pitchFamily="34" charset="0"/>
              </a:rPr>
              <a:t>Bühlmann</a:t>
            </a:r>
            <a:r>
              <a:rPr lang="de-DE" sz="2800" dirty="0">
                <a:latin typeface="Calibri" panose="020F0502020204030204" pitchFamily="34" charset="0"/>
              </a:rPr>
              <a:t> &amp; </a:t>
            </a:r>
            <a:r>
              <a:rPr lang="de-DE" sz="2800" dirty="0" err="1">
                <a:latin typeface="Calibri" panose="020F0502020204030204" pitchFamily="34" charset="0"/>
              </a:rPr>
              <a:t>Meinshausen</a:t>
            </a:r>
            <a:r>
              <a:rPr lang="de-DE" sz="2800" dirty="0">
                <a:latin typeface="Calibri" panose="020F0502020204030204" pitchFamily="34" charset="0"/>
              </a:rPr>
              <a:t> 2016]</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If one knows the values of the causes of an outcome of interest, then it is irrelevant how these values came about, i.e., it makes no difference to the distribution of the outcome of interest.</a:t>
            </a:r>
          </a:p>
          <a:p>
            <a:pPr marL="0" marR="0">
              <a:spcBef>
                <a:spcPts val="0"/>
              </a:spcBef>
              <a:spcAft>
                <a:spcPts val="0"/>
              </a:spcAft>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See also </a:t>
            </a:r>
            <a:r>
              <a:rPr lang="en-US" sz="1800" dirty="0"/>
              <a:t>[</a:t>
            </a:r>
            <a:r>
              <a:rPr lang="en-US" sz="1800" dirty="0" err="1"/>
              <a:t>Arjovsky</a:t>
            </a:r>
            <a:r>
              <a:rPr lang="en-US" sz="1800" dirty="0"/>
              <a:t> et al. 2019] Invariant risk minimization. </a:t>
            </a:r>
            <a:r>
              <a:rPr lang="en-US" sz="1800" i="1" dirty="0" err="1"/>
              <a:t>arXiv</a:t>
            </a:r>
            <a:r>
              <a:rPr lang="en-US" sz="1800" i="1" dirty="0"/>
              <a:t> preprint arXiv:1907.02893</a:t>
            </a:r>
            <a:r>
              <a:rPr lang="en-US" sz="1800" dirty="0"/>
              <a: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Causal inference requires that assumptions about invariance to operationalize interventions.</a:t>
            </a:r>
          </a:p>
          <a:p>
            <a:pPr marL="0" marR="0">
              <a:spcBef>
                <a:spcPts val="0"/>
              </a:spcBef>
              <a:spcAft>
                <a:spcPts val="0"/>
              </a:spcAft>
            </a:pPr>
            <a:r>
              <a:rPr lang="en-US" sz="1800" dirty="0">
                <a:effectLst/>
                <a:latin typeface="Calibri" panose="020F0502020204030204" pitchFamily="34" charset="0"/>
              </a:rPr>
              <a:t>At the same time, we do need to agree on the what intervention is exactly needed. Instead, we should be concerned on it consequences. The challenge to do that is that we typically conflate measurement and </a:t>
            </a:r>
            <a:r>
              <a:rPr lang="en-US" sz="1800" dirty="0" err="1">
                <a:effectLst/>
                <a:latin typeface="Calibri" panose="020F0502020204030204" pitchFamily="34" charset="0"/>
              </a:rPr>
              <a:t>interventi</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dirty="0"/>
              <a:t>Peters, J., </a:t>
            </a:r>
            <a:r>
              <a:rPr lang="en-US" dirty="0" err="1"/>
              <a:t>Bühlmann</a:t>
            </a:r>
            <a:r>
              <a:rPr lang="en-US" dirty="0"/>
              <a:t>, P., &amp; </a:t>
            </a:r>
            <a:r>
              <a:rPr lang="en-US" dirty="0" err="1"/>
              <a:t>Meinshausen</a:t>
            </a:r>
            <a:r>
              <a:rPr lang="en-US" dirty="0"/>
              <a:t>, N. (2016). Causal inference by using invariant prediction: identification and confidence intervals. </a:t>
            </a:r>
            <a:r>
              <a:rPr lang="en-US" i="1" dirty="0"/>
              <a:t>Journal of the Royal Statistical Society. Series B (Statistical Methodology)</a:t>
            </a:r>
            <a:r>
              <a:rPr lang="en-US" dirty="0"/>
              <a:t>, 947-1012.</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46</a:t>
            </a:fld>
            <a:endParaRPr lang="en-US"/>
          </a:p>
        </p:txBody>
      </p:sp>
    </p:spTree>
    <p:extLst>
      <p:ext uri="{BB962C8B-B14F-4D97-AF65-F5344CB8AC3E}">
        <p14:creationId xmlns:p14="http://schemas.microsoft.com/office/powerpoint/2010/main" val="3576630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47</a:t>
            </a:fld>
            <a:endParaRPr lang="en-US"/>
          </a:p>
        </p:txBody>
      </p:sp>
    </p:spTree>
    <p:extLst>
      <p:ext uri="{BB962C8B-B14F-4D97-AF65-F5344CB8AC3E}">
        <p14:creationId xmlns:p14="http://schemas.microsoft.com/office/powerpoint/2010/main" val="3288722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https://www.quora.com/What-is-Yoshua-Bengios-new-Consciousness-Prior-paper-about</a:t>
            </a:r>
          </a:p>
        </p:txBody>
      </p:sp>
      <p:sp>
        <p:nvSpPr>
          <p:cNvPr id="4" name="Slide Number Placeholder 3"/>
          <p:cNvSpPr>
            <a:spLocks noGrp="1"/>
          </p:cNvSpPr>
          <p:nvPr>
            <p:ph type="sldNum" sz="quarter" idx="5"/>
          </p:nvPr>
        </p:nvSpPr>
        <p:spPr/>
        <p:txBody>
          <a:bodyPr/>
          <a:lstStyle/>
          <a:p>
            <a:fld id="{9271DED1-4C91-4561-A99B-E6676363E223}" type="slidenum">
              <a:rPr lang="en-US" smtClean="0"/>
              <a:t>48</a:t>
            </a:fld>
            <a:endParaRPr lang="en-US"/>
          </a:p>
        </p:txBody>
      </p:sp>
    </p:spTree>
    <p:extLst>
      <p:ext uri="{BB962C8B-B14F-4D97-AF65-F5344CB8AC3E}">
        <p14:creationId xmlns:p14="http://schemas.microsoft.com/office/powerpoint/2010/main" val="327311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Schölkopf</a:t>
            </a:r>
            <a:r>
              <a:rPr lang="en-US" dirty="0"/>
              <a:t>, B, et al. (2012). On causal and </a:t>
            </a:r>
            <a:r>
              <a:rPr lang="en-US" dirty="0" err="1"/>
              <a:t>anticausal</a:t>
            </a:r>
            <a:r>
              <a:rPr lang="en-US" dirty="0"/>
              <a:t> learning. </a:t>
            </a:r>
            <a:r>
              <a:rPr lang="en-US" i="1" dirty="0" err="1"/>
              <a:t>arXiv</a:t>
            </a:r>
            <a:r>
              <a:rPr lang="en-US" i="1" dirty="0"/>
              <a:t> preprint arXiv:1206.6471</a:t>
            </a:r>
            <a:endParaRPr lang="en-US" dirty="0"/>
          </a:p>
          <a:p>
            <a:r>
              <a:rPr lang="en-US" dirty="0" err="1"/>
              <a:t>Schölkopf</a:t>
            </a:r>
            <a:r>
              <a:rPr lang="en-US" dirty="0"/>
              <a:t>, B. (2019). Causality for machine learning. </a:t>
            </a:r>
            <a:r>
              <a:rPr lang="en-US" i="1" dirty="0" err="1"/>
              <a:t>arXiv</a:t>
            </a:r>
            <a:r>
              <a:rPr lang="en-US" i="1" dirty="0"/>
              <a:t> preprint arXiv:1911.10500</a:t>
            </a:r>
            <a:r>
              <a:rPr lang="en-US" dirty="0"/>
              <a:t>.</a:t>
            </a:r>
          </a:p>
          <a:p>
            <a:r>
              <a:rPr lang="en-US" sz="1800" b="0" i="0" u="none" strike="noStrike" baseline="0" dirty="0" err="1">
                <a:latin typeface="NimbusRomNo9L-Medi"/>
              </a:rPr>
              <a:t>Parascandolo</a:t>
            </a:r>
            <a:r>
              <a:rPr lang="en-US" sz="1800" b="0" i="0" u="none" strike="noStrike" baseline="0" dirty="0">
                <a:latin typeface="NimbusRomNo9L-Medi"/>
              </a:rPr>
              <a:t>, G., et al., (2018) Learning Independent Causal Mechanisms, PMLR 80.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theory supports generalization only within same distribution</a:t>
            </a:r>
          </a:p>
          <a:p>
            <a:endParaRPr lang="en-US" dirty="0"/>
          </a:p>
          <a:p>
            <a:endParaRPr lang="en-US" dirty="0"/>
          </a:p>
          <a:p>
            <a:r>
              <a:rPr lang="en-US" dirty="0"/>
              <a:t>localized change assumption – </a:t>
            </a:r>
            <a:r>
              <a:rPr lang="en-US" dirty="0" err="1"/>
              <a:t>Scholkopf</a:t>
            </a:r>
            <a:r>
              <a:rPr lang="en-US" dirty="0"/>
              <a:t> 2012</a:t>
            </a:r>
          </a:p>
          <a:p>
            <a:r>
              <a:rPr lang="en-US" sz="1800" dirty="0">
                <a:latin typeface="Segoe UI" panose="020B0502040204020203" pitchFamily="34" charset="0"/>
              </a:rPr>
              <a:t>On causal and </a:t>
            </a:r>
            <a:r>
              <a:rPr lang="en-US" sz="1800" dirty="0" err="1">
                <a:latin typeface="Segoe UI" panose="020B0502040204020203" pitchFamily="34" charset="0"/>
              </a:rPr>
              <a:t>anticausal</a:t>
            </a:r>
            <a:r>
              <a:rPr lang="en-US" sz="1800" dirty="0">
                <a:latin typeface="Segoe UI" panose="020B0502040204020203" pitchFamily="34" charset="0"/>
              </a:rPr>
              <a:t> learning</a:t>
            </a:r>
            <a:endParaRPr lang="en-US" dirty="0"/>
          </a:p>
          <a:p>
            <a:endParaRPr lang="en-US" dirty="0"/>
          </a:p>
          <a:p>
            <a:r>
              <a:rPr lang="en-US" dirty="0"/>
              <a:t>Meta-Learning</a:t>
            </a:r>
          </a:p>
          <a:p>
            <a:r>
              <a:rPr lang="en-US" dirty="0"/>
              <a:t>Right decomposition of knowledge</a:t>
            </a:r>
          </a:p>
          <a:p>
            <a:r>
              <a:rPr lang="en-US" dirty="0"/>
              <a:t>Meta-</a:t>
            </a:r>
            <a:r>
              <a:rPr lang="en-US" dirty="0" err="1"/>
              <a:t>randsfer</a:t>
            </a:r>
            <a:r>
              <a:rPr lang="en-US" dirty="0"/>
              <a:t> Object for learning to disentangle Causal Mechanisms</a:t>
            </a:r>
          </a:p>
          <a:p>
            <a:endParaRPr lang="en-US" dirty="0"/>
          </a:p>
          <a:p>
            <a:r>
              <a:rPr lang="en-US" dirty="0"/>
              <a:t>Right way to factorize the join-distribution</a:t>
            </a:r>
          </a:p>
          <a:p>
            <a:endParaRPr lang="en-US" dirty="0"/>
          </a:p>
          <a:p>
            <a:r>
              <a:rPr lang="en-US" dirty="0"/>
              <a:t>How to get out of distribution (OOD) transfer/generalization?</a:t>
            </a:r>
          </a:p>
          <a:p>
            <a:r>
              <a:rPr lang="en-US" dirty="0"/>
              <a:t>Good representations of variables, mechanisms and localized changed hypothesis</a:t>
            </a:r>
          </a:p>
          <a:p>
            <a:endParaRPr lang="en-US" dirty="0"/>
          </a:p>
          <a:p>
            <a:r>
              <a:rPr lang="en-US" dirty="0"/>
              <a:t>OOD generalization as training objective</a:t>
            </a:r>
          </a:p>
          <a:p>
            <a:r>
              <a:rPr lang="en-US" dirty="0"/>
              <a:t>This depends on good decomposition and knowledge representation</a:t>
            </a:r>
          </a:p>
          <a:p>
            <a:r>
              <a:rPr lang="en-US" dirty="0"/>
              <a:t>Good OOD performance is a good training signal for factorizing </a:t>
            </a:r>
            <a:r>
              <a:rPr lang="en-US" dirty="0" err="1"/>
              <a:t>knolwedge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49</a:t>
            </a:fld>
            <a:endParaRPr lang="en-US"/>
          </a:p>
        </p:txBody>
      </p:sp>
    </p:spTree>
    <p:extLst>
      <p:ext uri="{BB962C8B-B14F-4D97-AF65-F5344CB8AC3E}">
        <p14:creationId xmlns:p14="http://schemas.microsoft.com/office/powerpoint/2010/main" val="4004374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50</a:t>
            </a:fld>
            <a:endParaRPr lang="en-US"/>
          </a:p>
        </p:txBody>
      </p:sp>
    </p:spTree>
    <p:extLst>
      <p:ext uri="{BB962C8B-B14F-4D97-AF65-F5344CB8AC3E}">
        <p14:creationId xmlns:p14="http://schemas.microsoft.com/office/powerpoint/2010/main" val="9460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b="1" dirty="0" err="1"/>
              <a:t>Goudet</a:t>
            </a:r>
            <a:r>
              <a:rPr lang="en-US" b="1" dirty="0"/>
              <a:t> et al. 2018] </a:t>
            </a:r>
            <a:r>
              <a:rPr lang="en-US" b="0" i="0" dirty="0" err="1">
                <a:solidFill>
                  <a:srgbClr val="222222"/>
                </a:solidFill>
                <a:effectLst/>
                <a:latin typeface="Arial" panose="020B0604020202020204" pitchFamily="34" charset="0"/>
              </a:rPr>
              <a:t>Goudet</a:t>
            </a:r>
            <a:r>
              <a:rPr lang="en-US" b="0" i="0" dirty="0">
                <a:solidFill>
                  <a:srgbClr val="222222"/>
                </a:solidFill>
                <a:effectLst/>
                <a:latin typeface="Arial" panose="020B0604020202020204" pitchFamily="34" charset="0"/>
              </a:rPr>
              <a:t>, O., </a:t>
            </a:r>
            <a:r>
              <a:rPr lang="en-US" b="0" i="0" dirty="0" err="1">
                <a:solidFill>
                  <a:srgbClr val="222222"/>
                </a:solidFill>
                <a:effectLst/>
                <a:latin typeface="Arial" panose="020B0604020202020204" pitchFamily="34" charset="0"/>
              </a:rPr>
              <a:t>Kalainathan</a:t>
            </a:r>
            <a:r>
              <a:rPr lang="en-US" b="0" i="0" dirty="0">
                <a:solidFill>
                  <a:srgbClr val="222222"/>
                </a:solidFill>
                <a:effectLst/>
                <a:latin typeface="Arial" panose="020B0604020202020204" pitchFamily="34" charset="0"/>
              </a:rPr>
              <a:t>, D., Caillou, P., Guyon, I., Lopez-Paz, D., &amp; </a:t>
            </a:r>
            <a:r>
              <a:rPr lang="en-US" b="0" i="0" dirty="0" err="1">
                <a:solidFill>
                  <a:srgbClr val="222222"/>
                </a:solidFill>
                <a:effectLst/>
                <a:latin typeface="Arial" panose="020B0604020202020204" pitchFamily="34" charset="0"/>
              </a:rPr>
              <a:t>Sebag</a:t>
            </a:r>
            <a:r>
              <a:rPr lang="en-US" b="0" i="0" dirty="0">
                <a:solidFill>
                  <a:srgbClr val="222222"/>
                </a:solidFill>
                <a:effectLst/>
                <a:latin typeface="Arial" panose="020B0604020202020204" pitchFamily="34" charset="0"/>
              </a:rPr>
              <a:t>, M. (2018). Learning functional causal models with generative neural networks. In </a:t>
            </a:r>
            <a:r>
              <a:rPr lang="en-US" b="0" i="1" dirty="0">
                <a:solidFill>
                  <a:srgbClr val="222222"/>
                </a:solidFill>
                <a:effectLst/>
                <a:latin typeface="Arial" panose="020B0604020202020204" pitchFamily="34" charset="0"/>
              </a:rPr>
              <a:t>Explainable and interpretable models in computer vision and machine learning</a:t>
            </a:r>
            <a:r>
              <a:rPr lang="en-US" b="0" i="0" dirty="0">
                <a:solidFill>
                  <a:srgbClr val="222222"/>
                </a:solidFill>
                <a:effectLst/>
                <a:latin typeface="Arial" panose="020B0604020202020204" pitchFamily="34" charset="0"/>
              </a:rPr>
              <a:t> (pp. 39-80). Springer, Cham.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Parafita</a:t>
            </a:r>
            <a:r>
              <a:rPr lang="en-US" b="1" dirty="0"/>
              <a:t> &amp; </a:t>
            </a:r>
            <a:r>
              <a:rPr lang="en-US" b="1" dirty="0" err="1"/>
              <a:t>Vitrià</a:t>
            </a:r>
            <a:r>
              <a:rPr lang="en-US" b="1" dirty="0"/>
              <a:t> 2020]</a:t>
            </a:r>
            <a:r>
              <a:rPr lang="en-US" dirty="0"/>
              <a:t> </a:t>
            </a:r>
            <a:r>
              <a:rPr lang="en-US" b="0" i="0" dirty="0" err="1">
                <a:solidFill>
                  <a:srgbClr val="222222"/>
                </a:solidFill>
                <a:effectLst/>
                <a:latin typeface="Arial" panose="020B0604020202020204" pitchFamily="34" charset="0"/>
              </a:rPr>
              <a:t>Parafita</a:t>
            </a:r>
            <a:r>
              <a:rPr lang="en-US" b="0" i="0" dirty="0">
                <a:solidFill>
                  <a:srgbClr val="222222"/>
                </a:solidFill>
                <a:effectLst/>
                <a:latin typeface="Arial" panose="020B0604020202020204" pitchFamily="34" charset="0"/>
              </a:rPr>
              <a:t>, Á., &amp; </a:t>
            </a:r>
            <a:r>
              <a:rPr lang="en-US" b="0" i="0" dirty="0" err="1">
                <a:solidFill>
                  <a:srgbClr val="222222"/>
                </a:solidFill>
                <a:effectLst/>
                <a:latin typeface="Arial" panose="020B0604020202020204" pitchFamily="34" charset="0"/>
              </a:rPr>
              <a:t>Vitrià</a:t>
            </a:r>
            <a:r>
              <a:rPr lang="en-US" b="0" i="0" dirty="0">
                <a:solidFill>
                  <a:srgbClr val="222222"/>
                </a:solidFill>
                <a:effectLst/>
                <a:latin typeface="Arial" panose="020B0604020202020204" pitchFamily="34" charset="0"/>
              </a:rPr>
              <a:t>, J. (2020). Causal Inference with Deep Causal Graphs.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arXiv:2006.08380</a:t>
            </a:r>
            <a:r>
              <a:rPr lang="en-US" b="0" i="0" dirty="0">
                <a:solidFill>
                  <a:srgbClr val="222222"/>
                </a:solidFill>
                <a:effectLst/>
                <a:latin typeface="Arial" panose="020B0604020202020204"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Ke</a:t>
            </a:r>
            <a:r>
              <a:rPr lang="en-US" b="1" dirty="0"/>
              <a:t> et al. 2020] </a:t>
            </a:r>
            <a:r>
              <a:rPr lang="en-US" b="0" i="0" dirty="0" err="1">
                <a:solidFill>
                  <a:srgbClr val="222222"/>
                </a:solidFill>
                <a:effectLst/>
                <a:latin typeface="Arial" panose="020B0604020202020204" pitchFamily="34" charset="0"/>
              </a:rPr>
              <a:t>Ke</a:t>
            </a:r>
            <a:r>
              <a:rPr lang="en-US" b="0" i="0" dirty="0">
                <a:solidFill>
                  <a:srgbClr val="222222"/>
                </a:solidFill>
                <a:effectLst/>
                <a:latin typeface="Arial" panose="020B0604020202020204" pitchFamily="34" charset="0"/>
              </a:rPr>
              <a:t>, N. R., </a:t>
            </a:r>
            <a:r>
              <a:rPr lang="en-US" b="0" i="0" dirty="0" err="1">
                <a:solidFill>
                  <a:srgbClr val="222222"/>
                </a:solidFill>
                <a:effectLst/>
                <a:latin typeface="Arial" panose="020B0604020202020204" pitchFamily="34" charset="0"/>
              </a:rPr>
              <a:t>Bilaniuk</a:t>
            </a:r>
            <a:r>
              <a:rPr lang="en-US" b="0" i="0" dirty="0">
                <a:solidFill>
                  <a:srgbClr val="222222"/>
                </a:solidFill>
                <a:effectLst/>
                <a:latin typeface="Arial" panose="020B0604020202020204" pitchFamily="34" charset="0"/>
              </a:rPr>
              <a:t>, O., Goyal, A., Bauer, S., Larochelle, H., </a:t>
            </a:r>
            <a:r>
              <a:rPr lang="en-US" b="0" i="0" dirty="0" err="1">
                <a:solidFill>
                  <a:srgbClr val="222222"/>
                </a:solidFill>
                <a:effectLst/>
                <a:latin typeface="Arial" panose="020B0604020202020204" pitchFamily="34" charset="0"/>
              </a:rPr>
              <a:t>Schölkopf</a:t>
            </a:r>
            <a:r>
              <a:rPr lang="en-US" b="0" i="0" dirty="0">
                <a:solidFill>
                  <a:srgbClr val="222222"/>
                </a:solidFill>
                <a:effectLst/>
                <a:latin typeface="Arial" panose="020B0604020202020204" pitchFamily="34" charset="0"/>
              </a:rPr>
              <a:t>, B., ... &amp; </a:t>
            </a:r>
            <a:r>
              <a:rPr lang="en-US" b="0" i="0" dirty="0" err="1">
                <a:solidFill>
                  <a:srgbClr val="222222"/>
                </a:solidFill>
                <a:effectLst/>
                <a:latin typeface="Arial" panose="020B0604020202020204" pitchFamily="34" charset="0"/>
              </a:rPr>
              <a:t>Bengio</a:t>
            </a:r>
            <a:r>
              <a:rPr lang="en-US" b="0" i="0" dirty="0">
                <a:solidFill>
                  <a:srgbClr val="222222"/>
                </a:solidFill>
                <a:effectLst/>
                <a:latin typeface="Arial" panose="020B0604020202020204" pitchFamily="34" charset="0"/>
              </a:rPr>
              <a:t>, Y. (2019). Learning neural causal models from unknown interventions.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arXiv:1910.01075</a:t>
            </a:r>
            <a:r>
              <a:rPr lang="en-US" b="0" i="0" dirty="0">
                <a:solidFill>
                  <a:srgbClr val="2222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[Goyal et al.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[Schoenberg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Vallverdu</a:t>
            </a:r>
            <a:r>
              <a:rPr lang="en-US" dirty="0"/>
              <a:t>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51</a:t>
            </a:fld>
            <a:endParaRPr lang="en-US"/>
          </a:p>
        </p:txBody>
      </p:sp>
    </p:spTree>
    <p:extLst>
      <p:ext uri="{BB962C8B-B14F-4D97-AF65-F5344CB8AC3E}">
        <p14:creationId xmlns:p14="http://schemas.microsoft.com/office/powerpoint/2010/main" val="2779054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err="1">
                <a:latin typeface="NimbusRomNo9L-Medi"/>
              </a:rPr>
              <a:t>Goudet</a:t>
            </a:r>
            <a:r>
              <a:rPr lang="en-US" sz="1800" b="0" i="0" u="none" strike="noStrike" baseline="0" dirty="0">
                <a:latin typeface="NimbusRomNo9L-Medi"/>
              </a:rPr>
              <a:t>, et al., 2017, Causal Generative Neural Networks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53</a:t>
            </a:fld>
            <a:endParaRPr lang="en-US"/>
          </a:p>
        </p:txBody>
      </p:sp>
    </p:spTree>
    <p:extLst>
      <p:ext uri="{BB962C8B-B14F-4D97-AF65-F5344CB8AC3E}">
        <p14:creationId xmlns:p14="http://schemas.microsoft.com/office/powerpoint/2010/main" val="14122455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A meta-transfer objective for learning to disentangle causal mechanisms. </a:t>
            </a:r>
            <a:r>
              <a:rPr lang="en-US" sz="1800" b="0" i="0" u="none" strike="noStrike" baseline="0" dirty="0" err="1">
                <a:latin typeface="NimbusRomNo9L-ReguItal"/>
              </a:rPr>
              <a:t>arXiv</a:t>
            </a:r>
            <a:r>
              <a:rPr lang="en-US" sz="1800" b="0" i="0" u="none" strike="noStrike" baseline="0" dirty="0">
                <a:latin typeface="NimbusRomNo9L-ReguItal"/>
              </a:rPr>
              <a:t> preprint arXiv:1901.10912</a:t>
            </a:r>
            <a:r>
              <a:rPr lang="en-US" sz="1800" b="0" i="0" u="none" strike="noStrike" baseline="0" dirty="0">
                <a:latin typeface="NimbusRomNo9L-Regu"/>
              </a:rPr>
              <a:t>, 2019.</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55</a:t>
            </a:fld>
            <a:endParaRPr lang="en-US"/>
          </a:p>
        </p:txBody>
      </p:sp>
    </p:spTree>
    <p:extLst>
      <p:ext uri="{BB962C8B-B14F-4D97-AF65-F5344CB8AC3E}">
        <p14:creationId xmlns:p14="http://schemas.microsoft.com/office/powerpoint/2010/main" val="1876782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Adadi</a:t>
            </a:r>
            <a:r>
              <a:rPr lang="en-US" dirty="0"/>
              <a:t> &amp; </a:t>
            </a:r>
            <a:r>
              <a:rPr lang="en-US" dirty="0" err="1"/>
              <a:t>Berrada</a:t>
            </a:r>
            <a:r>
              <a:rPr lang="en-US" dirty="0"/>
              <a:t> 2018] Peeking Inside the Black-Box: A Survey on Explainable Artificial Intelligence (XAI), IEEE Access</a:t>
            </a:r>
          </a:p>
        </p:txBody>
      </p:sp>
      <p:sp>
        <p:nvSpPr>
          <p:cNvPr id="4" name="Slide Number Placeholder 3"/>
          <p:cNvSpPr>
            <a:spLocks noGrp="1"/>
          </p:cNvSpPr>
          <p:nvPr>
            <p:ph type="sldNum" sz="quarter" idx="5"/>
          </p:nvPr>
        </p:nvSpPr>
        <p:spPr/>
        <p:txBody>
          <a:bodyPr/>
          <a:lstStyle/>
          <a:p>
            <a:fld id="{6186E723-4A26-4D05-ADF7-EEFEE76B488B}" type="slidenum">
              <a:rPr lang="en-US" smtClean="0"/>
              <a:t>56</a:t>
            </a:fld>
            <a:endParaRPr lang="en-US"/>
          </a:p>
        </p:txBody>
      </p:sp>
    </p:spTree>
    <p:extLst>
      <p:ext uri="{BB962C8B-B14F-4D97-AF65-F5344CB8AC3E}">
        <p14:creationId xmlns:p14="http://schemas.microsoft.com/office/powerpoint/2010/main" val="1705494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[Arrieta et al 2020] </a:t>
            </a:r>
            <a:r>
              <a:rPr lang="en-US" b="0" i="0" dirty="0">
                <a:solidFill>
                  <a:srgbClr val="222222"/>
                </a:solidFill>
                <a:effectLst/>
                <a:latin typeface="Arial" panose="020B0604020202020204" pitchFamily="34" charset="0"/>
              </a:rPr>
              <a:t>Arrieta, A. B., et al. "Explainable Artificial Intelligence (XAI): Concepts, taxonomies, opportunities and challenges toward responsible AI." </a:t>
            </a:r>
            <a:r>
              <a:rPr lang="en-US" b="0" i="1" dirty="0">
                <a:solidFill>
                  <a:srgbClr val="222222"/>
                </a:solidFill>
                <a:effectLst/>
                <a:latin typeface="Arial" panose="020B0604020202020204" pitchFamily="34" charset="0"/>
              </a:rPr>
              <a:t>Information Fusion</a:t>
            </a:r>
            <a:r>
              <a:rPr lang="en-US" b="0" i="0" dirty="0">
                <a:solidFill>
                  <a:srgbClr val="222222"/>
                </a:solidFill>
                <a:effectLst/>
                <a:latin typeface="Arial" panose="020B0604020202020204" pitchFamily="34" charset="0"/>
              </a:rPr>
              <a:t> 58 (2020): 82-115.</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57</a:t>
            </a:fld>
            <a:endParaRPr lang="en-US"/>
          </a:p>
        </p:txBody>
      </p:sp>
    </p:spTree>
    <p:extLst>
      <p:ext uri="{BB962C8B-B14F-4D97-AF65-F5344CB8AC3E}">
        <p14:creationId xmlns:p14="http://schemas.microsoft.com/office/powerpoint/2010/main" val="14391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Ital"/>
              </a:rPr>
              <a:t>how can the disease in Italy be less fatal for the young, less fatal for the old, but more fatal for</a:t>
            </a:r>
          </a:p>
          <a:p>
            <a:pPr algn="l"/>
            <a:r>
              <a:rPr lang="en-US" sz="1800" b="0" i="0" u="none" strike="noStrike" baseline="0" dirty="0">
                <a:latin typeface="NimbusRomNo9L-ReguItal"/>
              </a:rPr>
              <a:t>the people overall?</a:t>
            </a:r>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algn="l"/>
            <a:r>
              <a:rPr lang="en-US" sz="1200" b="1" dirty="0"/>
              <a:t>[</a:t>
            </a:r>
            <a:r>
              <a:rPr lang="en-US" sz="1200" b="1" dirty="0" err="1"/>
              <a:t>Schölkopf</a:t>
            </a:r>
            <a:r>
              <a:rPr lang="en-US" sz="1200" b="1" dirty="0"/>
              <a:t> et al. 2020] </a:t>
            </a:r>
            <a:r>
              <a:rPr lang="en-US" b="0" i="0" dirty="0">
                <a:solidFill>
                  <a:srgbClr val="222222"/>
                </a:solidFill>
                <a:effectLst/>
                <a:latin typeface="Arial" panose="020B0604020202020204" pitchFamily="34" charset="0"/>
              </a:rPr>
              <a:t>von </a:t>
            </a:r>
            <a:r>
              <a:rPr lang="en-US" b="0" i="0" dirty="0" err="1">
                <a:solidFill>
                  <a:srgbClr val="222222"/>
                </a:solidFill>
                <a:effectLst/>
                <a:latin typeface="Arial" panose="020B0604020202020204" pitchFamily="34" charset="0"/>
              </a:rPr>
              <a:t>Kügelgen</a:t>
            </a:r>
            <a:r>
              <a:rPr lang="en-US" b="0" i="0" dirty="0">
                <a:solidFill>
                  <a:srgbClr val="222222"/>
                </a:solidFill>
                <a:effectLst/>
                <a:latin typeface="Arial" panose="020B0604020202020204" pitchFamily="34" charset="0"/>
              </a:rPr>
              <a:t>, J., </a:t>
            </a:r>
            <a:r>
              <a:rPr lang="en-US" b="0" i="0" dirty="0" err="1">
                <a:solidFill>
                  <a:srgbClr val="222222"/>
                </a:solidFill>
                <a:effectLst/>
                <a:latin typeface="Arial" panose="020B0604020202020204" pitchFamily="34" charset="0"/>
              </a:rPr>
              <a:t>Gresele</a:t>
            </a:r>
            <a:r>
              <a:rPr lang="en-US" b="0" i="0" dirty="0">
                <a:solidFill>
                  <a:srgbClr val="222222"/>
                </a:solidFill>
                <a:effectLst/>
                <a:latin typeface="Arial" panose="020B0604020202020204" pitchFamily="34" charset="0"/>
              </a:rPr>
              <a:t>, L., &amp; </a:t>
            </a:r>
            <a:r>
              <a:rPr lang="en-US" b="0" i="0" dirty="0" err="1">
                <a:solidFill>
                  <a:srgbClr val="222222"/>
                </a:solidFill>
                <a:effectLst/>
                <a:latin typeface="Arial" panose="020B0604020202020204" pitchFamily="34" charset="0"/>
              </a:rPr>
              <a:t>Schölkopf</a:t>
            </a:r>
            <a:r>
              <a:rPr lang="en-US" b="0" i="0" dirty="0">
                <a:solidFill>
                  <a:srgbClr val="222222"/>
                </a:solidFill>
                <a:effectLst/>
                <a:latin typeface="Arial" panose="020B0604020202020204" pitchFamily="34" charset="0"/>
              </a:rPr>
              <a:t>, B. (2020). Simpson's paradox in Covid-19 case fatality rates: a mediation analysis of age-related causal effects.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arXiv:2005.07180</a:t>
            </a:r>
            <a:r>
              <a:rPr lang="en-US" b="0" i="0" dirty="0">
                <a:solidFill>
                  <a:srgbClr val="222222"/>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a:endParaRPr lang="en-US" b="0" i="0" dirty="0">
              <a:solidFill>
                <a:srgbClr val="000000"/>
              </a:solidFill>
              <a:effectLst/>
              <a:latin typeface="Arial" panose="020B0604020202020204" pitchFamily="34" charset="0"/>
            </a:endParaRPr>
          </a:p>
          <a:p>
            <a:pPr algn="l"/>
            <a:r>
              <a:rPr lang="en-US" sz="1200" b="1" dirty="0"/>
              <a:t>[Wu &amp; McGoogan 2020]</a:t>
            </a:r>
            <a:r>
              <a:rPr lang="en-US" sz="1200" dirty="0"/>
              <a:t> </a:t>
            </a:r>
            <a:r>
              <a:rPr lang="en-US" b="0" i="0" dirty="0" err="1">
                <a:solidFill>
                  <a:srgbClr val="000000"/>
                </a:solidFill>
                <a:effectLst/>
                <a:latin typeface="Arial" panose="020B0604020202020204" pitchFamily="34" charset="0"/>
              </a:rPr>
              <a:t>Zunyou</a:t>
            </a:r>
            <a:r>
              <a:rPr lang="en-US" b="0" i="0" dirty="0">
                <a:solidFill>
                  <a:srgbClr val="000000"/>
                </a:solidFill>
                <a:effectLst/>
                <a:latin typeface="Arial" panose="020B0604020202020204" pitchFamily="34" charset="0"/>
              </a:rPr>
              <a:t> Wu and Jennifer M McGoogan. Characteristics of and important lessons from the</a:t>
            </a:r>
          </a:p>
          <a:p>
            <a:pPr algn="l"/>
            <a:r>
              <a:rPr lang="en-US" b="0" i="0" dirty="0">
                <a:solidFill>
                  <a:srgbClr val="000000"/>
                </a:solidFill>
                <a:effectLst/>
                <a:latin typeface="Arial" panose="020B0604020202020204" pitchFamily="34" charset="0"/>
              </a:rPr>
              <a:t>coronavirus disease 2019 (COVID-19) outbreak in China: summary of a report of 72 314</a:t>
            </a:r>
          </a:p>
          <a:p>
            <a:pPr algn="l"/>
            <a:r>
              <a:rPr lang="en-US" b="0" i="0" dirty="0">
                <a:solidFill>
                  <a:srgbClr val="000000"/>
                </a:solidFill>
                <a:effectLst/>
                <a:latin typeface="Arial" panose="020B0604020202020204" pitchFamily="34" charset="0"/>
              </a:rPr>
              <a:t>cases from the Chinese Center for Disease Control and Prevention.</a:t>
            </a:r>
          </a:p>
          <a:p>
            <a:pPr algn="l"/>
            <a:r>
              <a:rPr lang="en-US" b="0" i="0" dirty="0">
                <a:solidFill>
                  <a:srgbClr val="000000"/>
                </a:solidFill>
                <a:effectLst/>
                <a:latin typeface="Arial" panose="020B0604020202020204" pitchFamily="34" charset="0"/>
              </a:rPr>
              <a:t>Jama, 2020.</a:t>
            </a:r>
            <a:br>
              <a:rPr lang="en-US" b="0" i="0" dirty="0">
                <a:solidFill>
                  <a:srgbClr val="000000"/>
                </a:solidFill>
                <a:effectLst/>
                <a:latin typeface="Arial" panose="020B0604020202020204" pitchFamily="34" charset="0"/>
              </a:rPr>
            </a:br>
            <a:endParaRPr lang="en-US" b="0" i="0" dirty="0">
              <a:solidFill>
                <a:srgbClr val="000000"/>
              </a:solidFill>
              <a:effectLst/>
              <a:latin typeface="Arial" panose="020B0604020202020204" pitchFamily="34" charset="0"/>
            </a:endParaRPr>
          </a:p>
          <a:p>
            <a:pPr algn="l"/>
            <a:r>
              <a:rPr lang="en-US" sz="1200" b="1" dirty="0"/>
              <a:t>[Instituto </a:t>
            </a:r>
            <a:r>
              <a:rPr lang="en-US" sz="1200" b="1" dirty="0" err="1"/>
              <a:t>Superiore</a:t>
            </a:r>
            <a:r>
              <a:rPr lang="en-US" sz="1200" b="1" dirty="0"/>
              <a:t> di </a:t>
            </a:r>
            <a:r>
              <a:rPr lang="en-US" sz="1200" b="1" dirty="0" err="1"/>
              <a:t>Sanita</a:t>
            </a:r>
            <a:r>
              <a:rPr lang="en-US" sz="1200" b="1" dirty="0"/>
              <a:t> 2020] </a:t>
            </a:r>
            <a:r>
              <a:rPr lang="en-US" b="0" i="0" dirty="0">
                <a:solidFill>
                  <a:srgbClr val="000000"/>
                </a:solidFill>
                <a:effectLst/>
                <a:latin typeface="Arial" panose="020B0604020202020204" pitchFamily="34" charset="0"/>
              </a:rPr>
              <a:t>In</a:t>
            </a:r>
            <a:r>
              <a:rPr lang="it-IT" b="0" i="0" dirty="0" err="1">
                <a:effectLst/>
                <a:latin typeface="Arial" panose="020B0604020202020204" pitchFamily="34" charset="0"/>
              </a:rPr>
              <a:t>stituto</a:t>
            </a:r>
            <a:r>
              <a:rPr lang="it-IT" b="0" i="0" dirty="0">
                <a:effectLst/>
                <a:latin typeface="Arial" panose="020B0604020202020204" pitchFamily="34" charset="0"/>
              </a:rPr>
              <a:t> Superiore di Sanita. Epidemia COVID-19: Aggiornamento nazionale, 09 Marzo 2020 – ore 16:00. </a:t>
            </a:r>
            <a:r>
              <a:rPr lang="it-IT" b="0" i="0" dirty="0">
                <a:effectLst/>
                <a:latin typeface="Courier New" panose="02070309020205020404" pitchFamily="49" charset="0"/>
              </a:rPr>
              <a:t>https://www.epicentro.iss.it/coronavirus/bollettino/Bollettino-sorveglianza-integrata-COVID-19_09-marzo-2020.pdf</a:t>
            </a:r>
          </a:p>
          <a:p>
            <a:pPr algn="l"/>
            <a:r>
              <a:rPr lang="it-IT" b="0" i="0" dirty="0">
                <a:effectLst/>
                <a:latin typeface="Arial" panose="020B0604020202020204" pitchFamily="34" charset="0"/>
              </a:rPr>
              <a:t>, 2020</a:t>
            </a:r>
          </a:p>
          <a:p>
            <a:pPr algn="l"/>
            <a:endParaRPr lang="it-IT" b="0" i="0" dirty="0">
              <a:effectLst/>
              <a:latin typeface="Arial" panose="020B0604020202020204" pitchFamily="34" charset="0"/>
            </a:endParaRPr>
          </a:p>
          <a:p>
            <a:pPr algn="l"/>
            <a:r>
              <a:rPr lang="en-US" sz="1800" b="0" i="0" u="none" strike="noStrike" baseline="0" dirty="0">
                <a:latin typeface="NimbusRomNo9L-ReguItal"/>
              </a:rPr>
              <a:t>Quote from [</a:t>
            </a:r>
            <a:r>
              <a:rPr lang="en-US" sz="1800" b="0" i="0" u="none" strike="noStrike" baseline="0" dirty="0" err="1">
                <a:latin typeface="NimbusRomNo9L-ReguItal"/>
              </a:rPr>
              <a:t>Scholkoepf</a:t>
            </a:r>
            <a:r>
              <a:rPr lang="en-US" sz="1800" b="0" i="0" u="none" strike="noStrike" baseline="0" dirty="0">
                <a:latin typeface="NimbusRomNo9L-ReguItal"/>
              </a:rPr>
              <a:t> et al. 2020] “How can such a pattern be explained? </a:t>
            </a:r>
            <a:r>
              <a:rPr lang="en-US" sz="1800" b="0" i="0" u="none" strike="noStrike" baseline="0" dirty="0">
                <a:latin typeface="NimbusRomNo9L-Regu"/>
              </a:rPr>
              <a:t>The key to understanding the phenomenon lies in the fact</a:t>
            </a:r>
          </a:p>
          <a:p>
            <a:pPr algn="l"/>
            <a:r>
              <a:rPr lang="en-US" sz="1800" b="0" i="0" u="none" strike="noStrike" baseline="0" dirty="0">
                <a:latin typeface="NimbusRomNo9L-Regu"/>
              </a:rPr>
              <a:t>that we are dealing with </a:t>
            </a:r>
            <a:r>
              <a:rPr lang="en-US" sz="1800" b="0" i="0" u="none" strike="noStrike" baseline="0" dirty="0">
                <a:latin typeface="NimbusRomNo9L-ReguItal"/>
              </a:rPr>
              <a:t>relative </a:t>
            </a:r>
            <a:r>
              <a:rPr lang="en-US" sz="1800" b="0" i="0" u="none" strike="noStrike" baseline="0" dirty="0">
                <a:latin typeface="NimbusRomNo9L-Regu"/>
              </a:rPr>
              <a:t>frequencies: the CFRs shown in percent in Fig. 1a are ratios and</a:t>
            </a:r>
          </a:p>
          <a:p>
            <a:pPr algn="l"/>
            <a:r>
              <a:rPr lang="en-US" sz="1800" b="0" i="0" u="none" strike="noStrike" baseline="0" dirty="0">
                <a:latin typeface="NimbusRomNo9L-Regu"/>
              </a:rPr>
              <a:t>correspond to the conditional probabilities of fatality given a case from a particular age group and</a:t>
            </a:r>
          </a:p>
          <a:p>
            <a:pPr algn="l"/>
            <a:r>
              <a:rPr lang="en-US" sz="1800" b="0" i="0" u="none" strike="noStrike" baseline="0" dirty="0">
                <a:latin typeface="NimbusRomNo9L-Regu"/>
              </a:rPr>
              <a:t>country. However, such percentages conceal the absolute numbers of cases within each age group.”</a:t>
            </a:r>
            <a:endParaRPr lang="it-IT" b="0" i="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5</a:t>
            </a:fld>
            <a:endParaRPr lang="en-US"/>
          </a:p>
        </p:txBody>
      </p:sp>
    </p:spTree>
    <p:extLst>
      <p:ext uri="{BB962C8B-B14F-4D97-AF65-F5344CB8AC3E}">
        <p14:creationId xmlns:p14="http://schemas.microsoft.com/office/powerpoint/2010/main" val="2742348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59</a:t>
            </a:fld>
            <a:endParaRPr lang="en-US"/>
          </a:p>
        </p:txBody>
      </p:sp>
    </p:spTree>
    <p:extLst>
      <p:ext uri="{BB962C8B-B14F-4D97-AF65-F5344CB8AC3E}">
        <p14:creationId xmlns:p14="http://schemas.microsoft.com/office/powerpoint/2010/main" val="3698532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solidFill>
                  <a:srgbClr val="000000"/>
                </a:solidFill>
                <a:latin typeface="URWPalladioL-Roma"/>
              </a:rPr>
              <a:t>Zenil</a:t>
            </a:r>
            <a:r>
              <a:rPr lang="en-US" sz="1800" b="0" i="0" u="none" strike="noStrike" baseline="0" dirty="0">
                <a:solidFill>
                  <a:srgbClr val="000000"/>
                </a:solidFill>
                <a:latin typeface="URWPalladioL-Roma"/>
              </a:rPr>
              <a:t>, H.; </a:t>
            </a:r>
            <a:r>
              <a:rPr lang="en-US" sz="1800" b="0" i="0" u="none" strike="noStrike" baseline="0" dirty="0" err="1">
                <a:solidFill>
                  <a:srgbClr val="000000"/>
                </a:solidFill>
                <a:latin typeface="URWPalladioL-Roma"/>
              </a:rPr>
              <a:t>Kiani</a:t>
            </a:r>
            <a:r>
              <a:rPr lang="en-US" sz="1800" b="0" i="0" u="none" strike="noStrike" baseline="0" dirty="0">
                <a:solidFill>
                  <a:srgbClr val="000000"/>
                </a:solidFill>
                <a:latin typeface="URWPalladioL-Roma"/>
              </a:rPr>
              <a:t>, N.A.; </a:t>
            </a:r>
            <a:r>
              <a:rPr lang="en-US" sz="1800" b="0" i="0" u="none" strike="noStrike" baseline="0" dirty="0" err="1">
                <a:solidFill>
                  <a:srgbClr val="000000"/>
                </a:solidFill>
                <a:latin typeface="URWPalladioL-Roma"/>
              </a:rPr>
              <a:t>Zea</a:t>
            </a:r>
            <a:r>
              <a:rPr lang="en-US" sz="1800" b="0" i="0" u="none" strike="noStrike" baseline="0" dirty="0">
                <a:solidFill>
                  <a:srgbClr val="000000"/>
                </a:solidFill>
                <a:latin typeface="URWPalladioL-Roma"/>
              </a:rPr>
              <a:t>, A.A.; </a:t>
            </a:r>
            <a:r>
              <a:rPr lang="en-US" sz="1800" b="0" i="0" u="none" strike="noStrike" baseline="0" dirty="0" err="1">
                <a:solidFill>
                  <a:srgbClr val="000000"/>
                </a:solidFill>
                <a:latin typeface="URWPalladioL-Roma"/>
              </a:rPr>
              <a:t>Tegn</a:t>
            </a:r>
            <a:r>
              <a:rPr lang="en-US" sz="1800" b="0" i="0" u="none" strike="noStrike" baseline="0" dirty="0" err="1">
                <a:solidFill>
                  <a:srgbClr val="000000"/>
                </a:solidFill>
                <a:latin typeface="VnURWPalladioL"/>
              </a:rPr>
              <a:t>é</a:t>
            </a:r>
            <a:r>
              <a:rPr lang="en-US" sz="1800" b="0" i="0" u="none" strike="noStrike" baseline="0" dirty="0" err="1">
                <a:solidFill>
                  <a:srgbClr val="000000"/>
                </a:solidFill>
                <a:latin typeface="URWPalladioL-Roma"/>
              </a:rPr>
              <a:t>r</a:t>
            </a:r>
            <a:r>
              <a:rPr lang="en-US" sz="1800" b="0" i="0" u="none" strike="noStrike" baseline="0" dirty="0">
                <a:solidFill>
                  <a:srgbClr val="000000"/>
                </a:solidFill>
                <a:latin typeface="URWPalladioL-Roma"/>
              </a:rPr>
              <a:t>, J. Causal deconvolution by algorithmic generative models. </a:t>
            </a:r>
            <a:r>
              <a:rPr lang="en-US" sz="1800" b="0" i="0" u="none" strike="noStrike" baseline="0" dirty="0">
                <a:solidFill>
                  <a:srgbClr val="000000"/>
                </a:solidFill>
                <a:latin typeface="URWPalladioL-Ital"/>
              </a:rPr>
              <a:t>Nat. Mach.</a:t>
            </a:r>
          </a:p>
          <a:p>
            <a:pPr algn="l"/>
            <a:r>
              <a:rPr lang="en-US" sz="1800" b="0" i="0" u="none" strike="noStrike" baseline="0" dirty="0" err="1">
                <a:solidFill>
                  <a:srgbClr val="000000"/>
                </a:solidFill>
                <a:latin typeface="URWPalladioL-Ital"/>
              </a:rPr>
              <a:t>Intell</a:t>
            </a:r>
            <a:r>
              <a:rPr lang="en-US" sz="1800" b="0" i="0" u="none" strike="noStrike" baseline="0" dirty="0">
                <a:solidFill>
                  <a:srgbClr val="000000"/>
                </a:solidFill>
                <a:latin typeface="URWPalladioL-Ital"/>
              </a:rPr>
              <a:t>. </a:t>
            </a:r>
            <a:r>
              <a:rPr lang="en-US" sz="1800" b="1" i="0" u="none" strike="noStrike" baseline="0" dirty="0">
                <a:solidFill>
                  <a:srgbClr val="000000"/>
                </a:solidFill>
                <a:latin typeface="URWPalladioL-Bold"/>
              </a:rPr>
              <a:t>2019</a:t>
            </a:r>
            <a:r>
              <a:rPr lang="en-US" sz="1800" b="0" i="0" u="none" strike="noStrike" baseline="0" dirty="0">
                <a:solidFill>
                  <a:srgbClr val="000000"/>
                </a:solidFill>
                <a:latin typeface="URWPalladioL-Roma"/>
              </a:rPr>
              <a:t>, </a:t>
            </a:r>
            <a:r>
              <a:rPr lang="en-US" sz="1800" b="0" i="0" u="none" strike="noStrike" baseline="0" dirty="0">
                <a:solidFill>
                  <a:srgbClr val="000000"/>
                </a:solidFill>
                <a:latin typeface="URWPalladioL-Ital"/>
              </a:rPr>
              <a:t>1</a:t>
            </a:r>
            <a:r>
              <a:rPr lang="en-US" sz="1800" b="0" i="0" u="none" strike="noStrike" baseline="0" dirty="0">
                <a:solidFill>
                  <a:srgbClr val="000000"/>
                </a:solidFill>
                <a:latin typeface="URWPalladioL-Roma"/>
              </a:rPr>
              <a:t>, 58–66. [</a:t>
            </a:r>
            <a:r>
              <a:rPr lang="en-US" sz="1800" b="0" i="0" u="none" strike="noStrike" baseline="0" dirty="0" err="1">
                <a:solidFill>
                  <a:srgbClr val="0875B8"/>
                </a:solidFill>
                <a:latin typeface="URWPalladioL-Roma"/>
              </a:rPr>
              <a:t>CrossRef</a:t>
            </a:r>
            <a:r>
              <a:rPr lang="en-US" sz="1800" b="0" i="0" u="none" strike="noStrike" baseline="0" dirty="0">
                <a:solidFill>
                  <a:srgbClr val="000000"/>
                </a:solidFill>
                <a:latin typeface="URWPalladioL-Roma"/>
              </a:rPr>
              <a:t>]</a:t>
            </a:r>
          </a:p>
          <a:p>
            <a:pPr algn="l"/>
            <a:endParaRPr lang="en-US" sz="1800" b="0" i="0" u="none" strike="noStrike" baseline="0" dirty="0">
              <a:solidFill>
                <a:srgbClr val="000000"/>
              </a:solidFill>
              <a:latin typeface="URWPalladioL-Roma"/>
            </a:endParaRPr>
          </a:p>
          <a:p>
            <a:pPr algn="l"/>
            <a:r>
              <a:rPr lang="en-US" sz="1800" b="0" i="0" u="none" strike="noStrike" baseline="0" dirty="0" err="1">
                <a:solidFill>
                  <a:srgbClr val="000000"/>
                </a:solidFill>
                <a:latin typeface="URWPalladioL-Roma"/>
              </a:rPr>
              <a:t>Zenil</a:t>
            </a:r>
            <a:r>
              <a:rPr lang="en-US" sz="1800" b="0" i="0" u="none" strike="noStrike" baseline="0" dirty="0">
                <a:solidFill>
                  <a:srgbClr val="000000"/>
                </a:solidFill>
                <a:latin typeface="URWPalladioL-Roma"/>
              </a:rPr>
              <a:t>, H.; </a:t>
            </a:r>
            <a:r>
              <a:rPr lang="en-US" sz="1800" b="0" i="0" u="none" strike="noStrike" baseline="0" dirty="0" err="1">
                <a:solidFill>
                  <a:srgbClr val="000000"/>
                </a:solidFill>
                <a:latin typeface="URWPalladioL-Roma"/>
              </a:rPr>
              <a:t>Kiani</a:t>
            </a:r>
            <a:r>
              <a:rPr lang="en-US" sz="1800" b="0" i="0" u="none" strike="noStrike" baseline="0" dirty="0">
                <a:solidFill>
                  <a:srgbClr val="000000"/>
                </a:solidFill>
                <a:latin typeface="URWPalladioL-Roma"/>
              </a:rPr>
              <a:t>, N.A.; </a:t>
            </a:r>
            <a:r>
              <a:rPr lang="en-US" sz="1800" b="0" i="0" u="none" strike="noStrike" baseline="0" dirty="0" err="1">
                <a:solidFill>
                  <a:srgbClr val="000000"/>
                </a:solidFill>
                <a:latin typeface="URWPalladioL-Roma"/>
              </a:rPr>
              <a:t>Marabita</a:t>
            </a:r>
            <a:r>
              <a:rPr lang="en-US" sz="1800" b="0" i="0" u="none" strike="noStrike" baseline="0" dirty="0">
                <a:solidFill>
                  <a:srgbClr val="000000"/>
                </a:solidFill>
                <a:latin typeface="URWPalladioL-Roma"/>
              </a:rPr>
              <a:t>, F.; Deng, Y.; Elias, S.; Schmidt, A.; Ball, G.; </a:t>
            </a:r>
            <a:r>
              <a:rPr lang="en-US" sz="1800" b="0" i="0" u="none" strike="noStrike" baseline="0" dirty="0" err="1">
                <a:solidFill>
                  <a:srgbClr val="000000"/>
                </a:solidFill>
                <a:latin typeface="URWPalladioL-Roma"/>
              </a:rPr>
              <a:t>Tegn</a:t>
            </a:r>
            <a:r>
              <a:rPr lang="en-US" sz="1800" b="0" i="0" u="none" strike="noStrike" baseline="0" dirty="0" err="1">
                <a:solidFill>
                  <a:srgbClr val="000000"/>
                </a:solidFill>
                <a:latin typeface="VnURWPalladioL"/>
              </a:rPr>
              <a:t>é</a:t>
            </a:r>
            <a:r>
              <a:rPr lang="en-US" sz="1800" b="0" i="0" u="none" strike="noStrike" baseline="0" dirty="0" err="1">
                <a:solidFill>
                  <a:srgbClr val="000000"/>
                </a:solidFill>
                <a:latin typeface="URWPalladioL-Roma"/>
              </a:rPr>
              <a:t>r</a:t>
            </a:r>
            <a:r>
              <a:rPr lang="en-US" sz="1800" b="0" i="0" u="none" strike="noStrike" baseline="0" dirty="0">
                <a:solidFill>
                  <a:srgbClr val="000000"/>
                </a:solidFill>
                <a:latin typeface="URWPalladioL-Roma"/>
              </a:rPr>
              <a:t>, J. An Algorithmic</a:t>
            </a:r>
          </a:p>
          <a:p>
            <a:pPr algn="l"/>
            <a:r>
              <a:rPr lang="en-US" sz="1800" b="0" i="0" u="none" strike="noStrike" baseline="0" dirty="0">
                <a:solidFill>
                  <a:srgbClr val="000000"/>
                </a:solidFill>
                <a:latin typeface="URWPalladioL-Roma"/>
              </a:rPr>
              <a:t>Information Calculus for Causal Discovery and Reprogramming Systems. </a:t>
            </a:r>
            <a:r>
              <a:rPr lang="en-US" sz="1800" b="0" i="0" u="none" strike="noStrike" baseline="0" dirty="0" err="1">
                <a:solidFill>
                  <a:srgbClr val="000000"/>
                </a:solidFill>
                <a:latin typeface="URWPalladioL-Ital"/>
              </a:rPr>
              <a:t>iScience</a:t>
            </a:r>
            <a:r>
              <a:rPr lang="en-US" sz="1800" b="0" i="0" u="none" strike="noStrike" baseline="0" dirty="0">
                <a:solidFill>
                  <a:srgbClr val="000000"/>
                </a:solidFill>
                <a:latin typeface="URWPalladioL-Ital"/>
              </a:rPr>
              <a:t> </a:t>
            </a:r>
            <a:r>
              <a:rPr lang="en-US" sz="1800" b="1" i="0" u="none" strike="noStrike" baseline="0" dirty="0">
                <a:solidFill>
                  <a:srgbClr val="000000"/>
                </a:solidFill>
                <a:latin typeface="URWPalladioL-Bold"/>
              </a:rPr>
              <a:t>2019</a:t>
            </a:r>
            <a:r>
              <a:rPr lang="en-US" sz="1800" b="0" i="0" u="none" strike="noStrike" baseline="0" dirty="0">
                <a:solidFill>
                  <a:srgbClr val="000000"/>
                </a:solidFill>
                <a:latin typeface="URWPalladioL-Roma"/>
              </a:rPr>
              <a:t>, </a:t>
            </a:r>
            <a:r>
              <a:rPr lang="en-US" sz="1800" b="0" i="0" u="none" strike="noStrike" baseline="0" dirty="0">
                <a:solidFill>
                  <a:srgbClr val="000000"/>
                </a:solidFill>
                <a:latin typeface="URWPalladioL-Ital"/>
              </a:rPr>
              <a:t>19</a:t>
            </a:r>
            <a:r>
              <a:rPr lang="en-US" sz="1800" b="0" i="0" u="none" strike="noStrike" baseline="0" dirty="0">
                <a:solidFill>
                  <a:srgbClr val="000000"/>
                </a:solidFill>
                <a:latin typeface="URWPalladioL-Roma"/>
              </a:rPr>
              <a:t>, 1160–1172.</a:t>
            </a:r>
          </a:p>
          <a:p>
            <a:pPr algn="l"/>
            <a:r>
              <a:rPr lang="en-US" sz="1800" b="0" i="0" u="none" strike="noStrike" baseline="0" dirty="0">
                <a:solidFill>
                  <a:srgbClr val="000000"/>
                </a:solidFill>
                <a:latin typeface="URWPalladioL-Roma"/>
              </a:rPr>
              <a:t>[</a:t>
            </a:r>
            <a:r>
              <a:rPr lang="en-US" sz="1800" b="0" i="0" u="none" strike="noStrike" baseline="0" dirty="0" err="1">
                <a:solidFill>
                  <a:srgbClr val="0875B8"/>
                </a:solidFill>
                <a:latin typeface="URWPalladioL-Roma"/>
              </a:rPr>
              <a:t>CrossRef</a:t>
            </a:r>
            <a:r>
              <a:rPr lang="en-US" sz="1800" b="0" i="0" u="none" strike="noStrike" baseline="0" dirty="0">
                <a:solidFill>
                  <a:srgbClr val="000000"/>
                </a:solidFill>
                <a:latin typeface="URWPalladioL-Roma"/>
              </a:rPr>
              <a:t>] [</a:t>
            </a:r>
            <a:r>
              <a:rPr lang="en-US" sz="1800" b="0" i="0" u="none" strike="noStrike" baseline="0" dirty="0">
                <a:solidFill>
                  <a:srgbClr val="0875B8"/>
                </a:solidFill>
                <a:latin typeface="URWPalladioL-Roma"/>
              </a:rPr>
              <a:t>PubMed</a:t>
            </a:r>
            <a:r>
              <a:rPr lang="en-US" sz="1800" b="0" i="0" u="none" strike="noStrike" baseline="0" dirty="0">
                <a:solidFill>
                  <a:srgbClr val="000000"/>
                </a:solidFill>
                <a:latin typeface="URWPalladioL-Roma"/>
              </a:rPr>
              <a:t>]</a:t>
            </a:r>
          </a:p>
          <a:p>
            <a:pPr algn="l"/>
            <a:endParaRPr lang="en-US" sz="1800" b="0" i="0" u="none" strike="noStrike" baseline="0" dirty="0">
              <a:solidFill>
                <a:srgbClr val="000000"/>
              </a:solidFill>
              <a:latin typeface="URWPalladioL-Roma"/>
            </a:endParaRPr>
          </a:p>
          <a:p>
            <a:pPr algn="l"/>
            <a:endParaRPr lang="en-US" sz="1800" b="0" i="0" u="none" strike="noStrike" baseline="0" dirty="0">
              <a:solidFill>
                <a:srgbClr val="000000"/>
              </a:solidFill>
              <a:latin typeface="URWPalladioL-Roma"/>
            </a:endParaRPr>
          </a:p>
          <a:p>
            <a:pPr algn="l"/>
            <a:r>
              <a:rPr lang="en-US" sz="1800" b="0" i="0" u="none" strike="noStrike" baseline="0" dirty="0">
                <a:latin typeface="URWPalladioL-Roma"/>
              </a:rPr>
              <a:t>This dynamic nature of causality implies the possibility of defining an object’s properties according to</a:t>
            </a:r>
          </a:p>
          <a:p>
            <a:pPr algn="l"/>
            <a:r>
              <a:rPr lang="en-US" sz="1800" b="0" i="0" u="none" strike="noStrike" baseline="0" dirty="0">
                <a:latin typeface="URWPalladioL-Roma"/>
              </a:rPr>
              <a:t>local variations, that is, in relation to the affordability of such originators for the generation of different</a:t>
            </a:r>
          </a:p>
          <a:p>
            <a:pPr algn="l"/>
            <a:r>
              <a:rPr lang="en-US" sz="1800" b="0" i="0" u="none" strike="noStrike" baseline="0" dirty="0">
                <a:latin typeface="URWPalladioL-Roma"/>
              </a:rPr>
              <a:t>patterns.</a:t>
            </a:r>
            <a:endParaRPr lang="en-US" sz="1800" b="0" i="0" u="none" strike="noStrike" baseline="0" dirty="0">
              <a:solidFill>
                <a:srgbClr val="000000"/>
              </a:solidFill>
              <a:latin typeface="URWPalladioL-Roma"/>
            </a:endParaRPr>
          </a:p>
          <a:p>
            <a:pPr algn="l"/>
            <a:endParaRPr lang="en-US" sz="1800" b="0" i="0" u="none" strike="noStrike" baseline="0" dirty="0">
              <a:solidFill>
                <a:srgbClr val="000000"/>
              </a:solidFill>
              <a:latin typeface="URWPalladioL-Roma"/>
            </a:endParaRPr>
          </a:p>
          <a:p>
            <a:pPr algn="l"/>
            <a:r>
              <a:rPr lang="en-US" sz="1800" b="0" i="0" u="none" strike="noStrike" baseline="0" dirty="0">
                <a:solidFill>
                  <a:srgbClr val="000000"/>
                </a:solidFill>
                <a:latin typeface="URWPalladioL-Roma"/>
              </a:rPr>
              <a:t>Gustafsson, C.; </a:t>
            </a:r>
            <a:r>
              <a:rPr lang="en-US" sz="1800" b="0" i="0" u="none" strike="noStrike" baseline="0" dirty="0" err="1">
                <a:solidFill>
                  <a:srgbClr val="000000"/>
                </a:solidFill>
                <a:latin typeface="URWPalladioL-Roma"/>
              </a:rPr>
              <a:t>Vallverd</a:t>
            </a:r>
            <a:r>
              <a:rPr lang="en-US" sz="1800" b="0" i="0" u="none" strike="noStrike" baseline="0" dirty="0" err="1">
                <a:solidFill>
                  <a:srgbClr val="000000"/>
                </a:solidFill>
                <a:latin typeface="VnURWPalladioL"/>
              </a:rPr>
              <a:t>ú</a:t>
            </a:r>
            <a:r>
              <a:rPr lang="en-US" sz="1800" b="0" i="0" u="none" strike="noStrike" baseline="0" dirty="0">
                <a:solidFill>
                  <a:srgbClr val="000000"/>
                </a:solidFill>
                <a:latin typeface="URWPalladioL-Roma"/>
              </a:rPr>
              <a:t>, J. The Best Model of a Cat Is Several Cats. </a:t>
            </a:r>
            <a:r>
              <a:rPr lang="en-US" sz="1800" b="0" i="0" u="none" strike="noStrike" baseline="0" dirty="0">
                <a:solidFill>
                  <a:srgbClr val="000000"/>
                </a:solidFill>
                <a:latin typeface="URWPalladioL-Ital"/>
              </a:rPr>
              <a:t>Trends </a:t>
            </a:r>
            <a:r>
              <a:rPr lang="en-US" sz="1800" b="0" i="0" u="none" strike="noStrike" baseline="0" dirty="0" err="1">
                <a:solidFill>
                  <a:srgbClr val="000000"/>
                </a:solidFill>
                <a:latin typeface="URWPalladioL-Ital"/>
              </a:rPr>
              <a:t>Biotechnol</a:t>
            </a:r>
            <a:r>
              <a:rPr lang="en-US" sz="1800" b="0" i="0" u="none" strike="noStrike" baseline="0" dirty="0">
                <a:solidFill>
                  <a:srgbClr val="000000"/>
                </a:solidFill>
                <a:latin typeface="URWPalladioL-Ital"/>
              </a:rPr>
              <a:t>. </a:t>
            </a:r>
            <a:r>
              <a:rPr lang="en-US" sz="1800" b="1" i="0" u="none" strike="noStrike" baseline="0" dirty="0">
                <a:solidFill>
                  <a:srgbClr val="000000"/>
                </a:solidFill>
                <a:latin typeface="URWPalladioL-Bold"/>
              </a:rPr>
              <a:t>2015</a:t>
            </a:r>
            <a:r>
              <a:rPr lang="en-US" sz="1800" b="0" i="0" u="none" strike="noStrike" baseline="0" dirty="0">
                <a:solidFill>
                  <a:srgbClr val="000000"/>
                </a:solidFill>
                <a:latin typeface="URWPalladioL-Roma"/>
              </a:rPr>
              <a:t>, </a:t>
            </a:r>
            <a:r>
              <a:rPr lang="en-US" sz="1800" b="0" i="0" u="none" strike="noStrike" baseline="0" dirty="0">
                <a:solidFill>
                  <a:srgbClr val="000000"/>
                </a:solidFill>
                <a:latin typeface="URWPalladioL-Ital"/>
              </a:rPr>
              <a:t>34</a:t>
            </a:r>
            <a:r>
              <a:rPr lang="en-US" sz="1800" b="0" i="0" u="none" strike="noStrike" baseline="0" dirty="0">
                <a:solidFill>
                  <a:srgbClr val="000000"/>
                </a:solidFill>
                <a:latin typeface="URWPalladioL-Roma"/>
              </a:rPr>
              <a:t>, 207–213.</a:t>
            </a:r>
          </a:p>
          <a:p>
            <a:pPr algn="l"/>
            <a:r>
              <a:rPr lang="en-US" sz="1800" b="0" i="0" u="none" strike="noStrike" baseline="0" dirty="0">
                <a:solidFill>
                  <a:srgbClr val="000000"/>
                </a:solidFill>
                <a:latin typeface="URWPalladioL-Roma"/>
              </a:rPr>
              <a:t>[</a:t>
            </a:r>
            <a:r>
              <a:rPr lang="en-US" sz="1800" b="0" i="0" u="none" strike="noStrike" baseline="0" dirty="0" err="1">
                <a:solidFill>
                  <a:srgbClr val="0875B8"/>
                </a:solidFill>
                <a:latin typeface="URWPalladioL-Roma"/>
              </a:rPr>
              <a:t>CrossRef</a:t>
            </a:r>
            <a:r>
              <a:rPr lang="en-US" sz="1800" b="0" i="0" u="none" strike="noStrike" baseline="0" dirty="0">
                <a:solidFill>
                  <a:srgbClr val="000000"/>
                </a:solidFill>
                <a:latin typeface="URWPalladioL-Roma"/>
              </a:rPr>
              <a:t>] [</a:t>
            </a:r>
            <a:r>
              <a:rPr lang="en-US" sz="1800" b="0" i="0" u="none" strike="noStrike" baseline="0" dirty="0">
                <a:solidFill>
                  <a:srgbClr val="0875B8"/>
                </a:solidFill>
                <a:latin typeface="URWPalladioL-Roma"/>
              </a:rPr>
              <a:t>PubMed</a:t>
            </a:r>
            <a:r>
              <a:rPr lang="en-US" sz="1800" b="0" i="0" u="none" strike="noStrike" baseline="0" dirty="0">
                <a:solidFill>
                  <a:srgbClr val="000000"/>
                </a:solidFill>
                <a:latin typeface="URWPalladioL-Roma"/>
              </a:rPr>
              <a:t>]</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63</a:t>
            </a:fld>
            <a:endParaRPr lang="en-US"/>
          </a:p>
        </p:txBody>
      </p:sp>
    </p:spTree>
    <p:extLst>
      <p:ext uri="{BB962C8B-B14F-4D97-AF65-F5344CB8AC3E}">
        <p14:creationId xmlns:p14="http://schemas.microsoft.com/office/powerpoint/2010/main" val="427181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6</a:t>
            </a:fld>
            <a:endParaRPr lang="en-US"/>
          </a:p>
        </p:txBody>
      </p:sp>
    </p:spTree>
    <p:extLst>
      <p:ext uri="{BB962C8B-B14F-4D97-AF65-F5344CB8AC3E}">
        <p14:creationId xmlns:p14="http://schemas.microsoft.com/office/powerpoint/2010/main" val="239660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Latex code for the independence symbol - https://tex.stackexchange.com/questions/218631/symbol-for-not-conditionally-independent</a:t>
            </a:r>
          </a:p>
          <a:p>
            <a:endParaRPr lang="en-US" dirty="0"/>
          </a:p>
          <a:p>
            <a:r>
              <a:rPr lang="en-US" dirty="0">
                <a:effectLst/>
                <a:latin typeface="Arial" panose="020B0604020202020204" pitchFamily="34" charset="0"/>
              </a:rPr>
              <a:t>James Woodward. Making things happen: A theory of causal </a:t>
            </a:r>
            <a:r>
              <a:rPr lang="en-US" dirty="0" err="1">
                <a:effectLst/>
                <a:latin typeface="Arial" panose="020B0604020202020204" pitchFamily="34" charset="0"/>
              </a:rPr>
              <a:t>explanation.Oxford</a:t>
            </a:r>
            <a:r>
              <a:rPr lang="en-US" dirty="0">
                <a:effectLst/>
                <a:latin typeface="Arial" panose="020B0604020202020204" pitchFamily="34" charset="0"/>
              </a:rPr>
              <a:t> university press, 2005.</a:t>
            </a:r>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7</a:t>
            </a:fld>
            <a:endParaRPr lang="en-US"/>
          </a:p>
        </p:txBody>
      </p:sp>
    </p:spTree>
    <p:extLst>
      <p:ext uri="{BB962C8B-B14F-4D97-AF65-F5344CB8AC3E}">
        <p14:creationId xmlns:p14="http://schemas.microsoft.com/office/powerpoint/2010/main" val="616856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exponential in the number of parents, but we do not expect too many parents. The reason being that we do not expect that everything is conditional on everything.</a:t>
            </a:r>
          </a:p>
        </p:txBody>
      </p:sp>
      <p:sp>
        <p:nvSpPr>
          <p:cNvPr id="4" name="Slide Number Placeholder 3"/>
          <p:cNvSpPr>
            <a:spLocks noGrp="1"/>
          </p:cNvSpPr>
          <p:nvPr>
            <p:ph type="sldNum" sz="quarter" idx="5"/>
          </p:nvPr>
        </p:nvSpPr>
        <p:spPr/>
        <p:txBody>
          <a:bodyPr/>
          <a:lstStyle/>
          <a:p>
            <a:fld id="{D1B04AD2-B2A0-4E66-8625-73A083E506E9}" type="slidenum">
              <a:rPr lang="en-US" smtClean="0"/>
              <a:t>9</a:t>
            </a:fld>
            <a:endParaRPr lang="en-US"/>
          </a:p>
        </p:txBody>
      </p:sp>
    </p:spTree>
    <p:extLst>
      <p:ext uri="{BB962C8B-B14F-4D97-AF65-F5344CB8AC3E}">
        <p14:creationId xmlns:p14="http://schemas.microsoft.com/office/powerpoint/2010/main" val="419485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we need to be able to refine a graph model, for that we need a set of  operations and properties so we can test hypotheses about graph dependencies and independencies</a:t>
            </a:r>
          </a:p>
          <a:p>
            <a:endParaRPr lang="en-US" dirty="0"/>
          </a:p>
          <a:p>
            <a:r>
              <a:rPr lang="en-US" sz="1800" dirty="0">
                <a:effectLst/>
                <a:latin typeface="Calibri" panose="020F0502020204030204" pitchFamily="34" charset="0"/>
              </a:rPr>
              <a:t>[Sloane 2019] N. J. A. Sloane, </a:t>
            </a:r>
            <a:r>
              <a:rPr lang="en-US" sz="1800" dirty="0">
                <a:effectLst/>
                <a:latin typeface="Times New Roman" panose="02020603050405020304" pitchFamily="18" charset="0"/>
              </a:rPr>
              <a:t>Number of acyclic digraphs (or DAGs) with n labeled nodes, in The Online Encyclopedia of Integer Sequences, available at </a:t>
            </a:r>
            <a:r>
              <a:rPr lang="en-US" sz="1800" dirty="0">
                <a:effectLst/>
                <a:latin typeface="Calibri" panose="020F0502020204030204" pitchFamily="34" charset="0"/>
                <a:hlinkClick r:id="rId3"/>
              </a:rPr>
              <a:t>http://oeis.org/A003024/b003024.txt</a:t>
            </a:r>
            <a:r>
              <a:rPr lang="en-US" sz="1800" dirty="0">
                <a:effectLst/>
                <a:latin typeface="Calibri" panose="020F0502020204030204" pitchFamily="34" charset="0"/>
              </a:rPr>
              <a:t> (accessed May 2019)</a:t>
            </a:r>
          </a:p>
          <a:p>
            <a:endParaRPr lang="en-US" sz="1800" dirty="0">
              <a:effectLst/>
              <a:latin typeface="Calibri" panose="020F0502020204030204" pitchFamily="34" charset="0"/>
            </a:endParaRPr>
          </a:p>
          <a:p>
            <a:r>
              <a:rPr lang="en-US" sz="1200" kern="1200" dirty="0">
                <a:solidFill>
                  <a:schemeClr val="tx1"/>
                </a:solidFill>
                <a:effectLst/>
                <a:latin typeface="+mn-lt"/>
                <a:ea typeface="+mn-ea"/>
                <a:cs typeface="+mn-cs"/>
              </a:rPr>
              <a:t>However, nodes can be arranged in many different. Three nodes can be arranged in 25 different acyclic graphs (DAG), 4 nodes can compose 543, and 5 nodes 29281 DAGs, 6 nodes 3781503, and 7 to 1138779265 DAG. Yes, but how to know which is the correct mechanism?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7 nodes = 4 million graphs</a:t>
            </a:r>
          </a:p>
          <a:p>
            <a:r>
              <a:rPr lang="en-US" sz="1200" kern="1200" dirty="0">
                <a:solidFill>
                  <a:schemeClr val="tx1"/>
                </a:solidFill>
                <a:effectLst/>
                <a:latin typeface="+mn-lt"/>
                <a:ea typeface="+mn-ea"/>
                <a:cs typeface="+mn-cs"/>
              </a:rPr>
              <a:t>8 nodes = 800 billion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9 nodes = 1,548 times more (or 1.2 10^16 graphs)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10</a:t>
            </a:fld>
            <a:endParaRPr lang="en-US"/>
          </a:p>
        </p:txBody>
      </p:sp>
    </p:spTree>
    <p:extLst>
      <p:ext uri="{BB962C8B-B14F-4D97-AF65-F5344CB8AC3E}">
        <p14:creationId xmlns:p14="http://schemas.microsoft.com/office/powerpoint/2010/main" val="1945339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Still exponential in the number of parents, but we do not expect too many parents. The reason being that we do not expect that everything is conditional on everything.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can save space if we know that variables depend on a small set of other variables. Dependency structure allows to decompose large distribution functions into smaller ones that can latter on be combined. A dependency structure is a graph.</a:t>
            </a: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11</a:t>
            </a:fld>
            <a:endParaRPr lang="en-US"/>
          </a:p>
        </p:txBody>
      </p:sp>
    </p:spTree>
    <p:extLst>
      <p:ext uri="{BB962C8B-B14F-4D97-AF65-F5344CB8AC3E}">
        <p14:creationId xmlns:p14="http://schemas.microsoft.com/office/powerpoint/2010/main" val="1726071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454A11C-5A77-4A08-B879-6DBBFDBBDAFE}" type="datetime1">
              <a:rPr lang="en-US" smtClean="0"/>
              <a:t>2/10/2021</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C73922D-9081-40A6-8FBE-63670167AD98}" type="datetime1">
              <a:rPr lang="en-US" smtClean="0"/>
              <a:t>2/10/2021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EC26F5A0-C9D2-4F77-B347-D66BED85257B}" type="datetime1">
              <a:rPr lang="en-US" smtClean="0"/>
              <a:t>2/10/2021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B6F2430-900B-4222-905F-EED32BFA1589}" type="datetime1">
              <a:rPr lang="en-US" smtClean="0"/>
              <a:t>2/10/2021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CD130E0-640E-4C5D-8D16-DE7F41FBD753}" type="datetime1">
              <a:rPr lang="en-US" smtClean="0"/>
              <a:t>2/10/2021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627B7EA4-B0EA-4318-A076-3B69835E495A}" type="datetime1">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7ED4FE29-361C-4DC2-A7C6-B5E089DF3A91}" type="datetime1">
              <a:rPr lang="en-US" smtClean="0"/>
              <a:t>2/10/2021</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862788D6-C652-4921-A5E0-02F81E20745E}" type="datetime1">
              <a:rPr lang="en-US" smtClean="0"/>
              <a:t>2/10/2021</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489C13DB-7338-4DF2-835C-1A17F38879EE}" type="datetime1">
              <a:rPr lang="en-US" smtClean="0"/>
              <a:t>2/10/2021</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1182EF5F-566B-49EC-B494-C7B2A0F6EE3D}" type="datetime1">
              <a:rPr lang="en-US" smtClean="0"/>
              <a:t>2/10/2021</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4F02E37B-40D6-4AF0-9DE8-D954394DFF71}" type="datetime1">
              <a:rPr lang="en-US" smtClean="0"/>
              <a:t>2/10/2021</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an.adriano@hpi.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holger.giese@hpi.uni-potsdam.de)" TargetMode="External"/><Relationship Id="rId4" Type="http://schemas.openxmlformats.org/officeDocument/2006/relationships/hyperlink" Target="mailto:sona.Ghahremani@hpi.de" TargetMode="Externa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hyperlink" Target="https://www.goodreads.com/work/quotes/105796"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0.pn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1.pn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10368116" cy="2983643"/>
          </a:xfrm>
        </p:spPr>
        <p:txBody>
          <a:bodyPr>
            <a:normAutofit/>
          </a:bodyPr>
          <a:lstStyle/>
          <a:p>
            <a:r>
              <a:rPr lang="en-US" sz="4400" b="1" dirty="0"/>
              <a:t>Causal Inference with Graph Neural Networks</a:t>
            </a:r>
            <a:br>
              <a:rPr lang="en-US" sz="4400" b="1" dirty="0"/>
            </a:br>
            <a:r>
              <a:rPr lang="en-US" sz="3200" dirty="0"/>
              <a:t>lecture-13</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20/21)</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000369"/>
            <a:ext cx="6796316" cy="1857632"/>
          </a:xfrm>
        </p:spPr>
        <p:txBody>
          <a:bodyPr>
            <a:normAutofit/>
          </a:bodyPr>
          <a:lstStyle/>
          <a:p>
            <a:r>
              <a:rPr lang="en-US" altLang="x-none" sz="1500" b="1" dirty="0">
                <a:ea typeface="ＭＳ Ｐゴシック" charset="-128"/>
              </a:rPr>
              <a:t>Christian Medeiros Adriano </a:t>
            </a:r>
            <a:r>
              <a:rPr lang="en-US" altLang="x-none" sz="1500" dirty="0">
                <a:ea typeface="ＭＳ Ｐゴシック" charset="-128"/>
              </a:rPr>
              <a:t>(</a:t>
            </a:r>
            <a:r>
              <a:rPr lang="en-US" altLang="x-none" sz="1500" dirty="0">
                <a:ea typeface="ＭＳ Ｐゴシック" charset="-128"/>
                <a:hlinkClick r:id="rId3"/>
              </a:rPr>
              <a:t>christian.adriano@hpi.de</a:t>
            </a:r>
            <a:r>
              <a:rPr lang="en-US" altLang="x-none" sz="1500" dirty="0">
                <a:ea typeface="ＭＳ Ｐゴシック" charset="-128"/>
              </a:rPr>
              <a:t>) - </a:t>
            </a:r>
            <a:r>
              <a:rPr lang="en-US" altLang="x-none" sz="1500" b="1" dirty="0">
                <a:ea typeface="ＭＳ Ｐゴシック" charset="-128"/>
              </a:rPr>
              <a:t>“Chris”</a:t>
            </a:r>
          </a:p>
          <a:p>
            <a:r>
              <a:rPr lang="en-US" altLang="x-none" sz="1200" dirty="0">
                <a:ea typeface="ＭＳ Ｐゴシック" charset="-128"/>
              </a:rPr>
              <a:t>Sona Ghahremani (</a:t>
            </a:r>
            <a:r>
              <a:rPr lang="en-US" altLang="x-none" sz="1200" dirty="0">
                <a:ea typeface="ＭＳ Ｐゴシック" charset="-128"/>
                <a:hlinkClick r:id="rId4"/>
              </a:rPr>
              <a:t>sona.ghahremani@hpi.de</a:t>
            </a:r>
            <a:r>
              <a:rPr lang="en-US" altLang="x-none" sz="1200" dirty="0">
                <a:ea typeface="ＭＳ Ｐゴシック" charset="-128"/>
              </a:rPr>
              <a:t> )</a:t>
            </a:r>
          </a:p>
          <a:p>
            <a:r>
              <a:rPr lang="en-US" altLang="x-none" sz="1200" dirty="0">
                <a:ea typeface="ＭＳ Ｐゴシック" charset="-128"/>
              </a:rPr>
              <a:t>Prof. Dr. Holger Giese (</a:t>
            </a:r>
            <a:r>
              <a:rPr lang="en-US" altLang="x-none" sz="1200" dirty="0">
                <a:ea typeface="ＭＳ Ｐゴシック" charset="-128"/>
                <a:hlinkClick r:id="rId5"/>
              </a:rPr>
              <a:t>holger.giese@hpi.de)</a:t>
            </a:r>
            <a:r>
              <a:rPr lang="en-US" altLang="x-none" sz="1200" dirty="0">
                <a:ea typeface="ＭＳ Ｐゴシック" charset="-128"/>
              </a:rPr>
              <a:t> </a:t>
            </a:r>
          </a:p>
          <a:p>
            <a:endParaRPr lang="en-US" altLang="x-none" sz="1200"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CE95-F4CC-4E17-85A4-E1BE9FC84D21}"/>
              </a:ext>
            </a:extLst>
          </p:cNvPr>
          <p:cNvSpPr>
            <a:spLocks noGrp="1"/>
          </p:cNvSpPr>
          <p:nvPr>
            <p:ph type="title"/>
          </p:nvPr>
        </p:nvSpPr>
        <p:spPr>
          <a:xfrm>
            <a:off x="490299" y="149782"/>
            <a:ext cx="10058400" cy="532798"/>
          </a:xfrm>
        </p:spPr>
        <p:txBody>
          <a:bodyPr/>
          <a:lstStyle/>
          <a:p>
            <a:r>
              <a:rPr lang="en-US" dirty="0"/>
              <a:t>Brute force search does not scale</a:t>
            </a:r>
          </a:p>
        </p:txBody>
      </p:sp>
      <p:graphicFrame>
        <p:nvGraphicFramePr>
          <p:cNvPr id="7" name="Object 6">
            <a:extLst>
              <a:ext uri="{FF2B5EF4-FFF2-40B4-BE49-F238E27FC236}">
                <a16:creationId xmlns:a16="http://schemas.microsoft.com/office/drawing/2014/main" id="{B490B15D-E115-46AC-A117-74CA7AB52FD7}"/>
              </a:ext>
            </a:extLst>
          </p:cNvPr>
          <p:cNvGraphicFramePr>
            <a:graphicFrameLocks noChangeAspect="1"/>
          </p:cNvGraphicFramePr>
          <p:nvPr/>
        </p:nvGraphicFramePr>
        <p:xfrm>
          <a:off x="235191" y="1172372"/>
          <a:ext cx="8012236" cy="4513256"/>
        </p:xfrm>
        <a:graphic>
          <a:graphicData uri="http://schemas.openxmlformats.org/presentationml/2006/ole">
            <mc:AlternateContent xmlns:mc="http://schemas.openxmlformats.org/markup-compatibility/2006">
              <mc:Choice xmlns:v="urn:schemas-microsoft-com:vml" Requires="v">
                <p:oleObj name="Worksheet" r:id="rId3" imgW="7110422" imgH="4005230" progId="Excel.Sheet.12">
                  <p:embed/>
                </p:oleObj>
              </mc:Choice>
              <mc:Fallback>
                <p:oleObj name="Worksheet" r:id="rId3" imgW="7110422" imgH="4005230" progId="Excel.Sheet.12">
                  <p:embed/>
                  <p:pic>
                    <p:nvPicPr>
                      <p:cNvPr id="7" name="Object 6">
                        <a:extLst>
                          <a:ext uri="{FF2B5EF4-FFF2-40B4-BE49-F238E27FC236}">
                            <a16:creationId xmlns:a16="http://schemas.microsoft.com/office/drawing/2014/main" id="{B490B15D-E115-46AC-A117-74CA7AB52FD7}"/>
                          </a:ext>
                        </a:extLst>
                      </p:cNvPr>
                      <p:cNvPicPr/>
                      <p:nvPr/>
                    </p:nvPicPr>
                    <p:blipFill>
                      <a:blip r:embed="rId4"/>
                      <a:stretch>
                        <a:fillRect/>
                      </a:stretch>
                    </p:blipFill>
                    <p:spPr>
                      <a:xfrm>
                        <a:off x="235191" y="1172372"/>
                        <a:ext cx="8012236" cy="4513256"/>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0EAFF8C-7FC3-441E-91FB-C6453935C3A3}"/>
              </a:ext>
            </a:extLst>
          </p:cNvPr>
          <p:cNvSpPr txBox="1"/>
          <p:nvPr/>
        </p:nvSpPr>
        <p:spPr bwMode="gray">
          <a:xfrm>
            <a:off x="235191" y="5685628"/>
            <a:ext cx="6242956" cy="369332"/>
          </a:xfrm>
          <a:prstGeom prst="rect">
            <a:avLst/>
          </a:prstGeom>
          <a:noFill/>
        </p:spPr>
        <p:txBody>
          <a:bodyPr wrap="square">
            <a:spAutoFit/>
          </a:bodyPr>
          <a:lstStyle/>
          <a:p>
            <a:r>
              <a:rPr lang="en-US" u="sng" dirty="0">
                <a:latin typeface="Calibri" panose="020F0502020204030204" pitchFamily="34" charset="0"/>
              </a:rPr>
              <a:t>s</a:t>
            </a:r>
            <a:r>
              <a:rPr lang="en-US" sz="1800" u="sng" dirty="0">
                <a:effectLst/>
                <a:latin typeface="Calibri" panose="020F0502020204030204" pitchFamily="34" charset="0"/>
              </a:rPr>
              <a:t>ource</a:t>
            </a:r>
            <a:r>
              <a:rPr lang="en-US" sz="1800" dirty="0">
                <a:effectLst/>
                <a:latin typeface="Calibri" panose="020F0502020204030204" pitchFamily="34" charset="0"/>
              </a:rPr>
              <a:t>: [Sloane 2019] </a:t>
            </a:r>
            <a:endParaRPr lang="en-US" dirty="0"/>
          </a:p>
        </p:txBody>
      </p:sp>
      <p:sp>
        <p:nvSpPr>
          <p:cNvPr id="10" name="TextBox 9">
            <a:extLst>
              <a:ext uri="{FF2B5EF4-FFF2-40B4-BE49-F238E27FC236}">
                <a16:creationId xmlns:a16="http://schemas.microsoft.com/office/drawing/2014/main" id="{64E37B7C-C11E-4389-B19B-DB0A149AC073}"/>
              </a:ext>
            </a:extLst>
          </p:cNvPr>
          <p:cNvSpPr txBox="1"/>
          <p:nvPr/>
        </p:nvSpPr>
        <p:spPr bwMode="gray">
          <a:xfrm>
            <a:off x="8412480" y="2620127"/>
            <a:ext cx="3652053" cy="1477328"/>
          </a:xfrm>
          <a:prstGeom prst="rect">
            <a:avLst/>
          </a:prstGeom>
          <a:solidFill>
            <a:schemeClr val="accent3">
              <a:lumMod val="20000"/>
              <a:lumOff val="80000"/>
            </a:schemeClr>
          </a:solidFill>
        </p:spPr>
        <p:txBody>
          <a:bodyPr wrap="square">
            <a:spAutoFit/>
          </a:bodyPr>
          <a:lstStyle/>
          <a:p>
            <a:r>
              <a:rPr lang="en-US" sz="1800" kern="1200" dirty="0">
                <a:solidFill>
                  <a:schemeClr val="tx1"/>
                </a:solidFill>
                <a:effectLst/>
                <a:latin typeface="+mn-lt"/>
                <a:ea typeface="+mn-ea"/>
                <a:cs typeface="+mn-cs"/>
              </a:rPr>
              <a:t>7 nodes = 4 million graphs</a:t>
            </a:r>
          </a:p>
          <a:p>
            <a:r>
              <a:rPr lang="en-US" sz="1800" kern="1200" dirty="0">
                <a:solidFill>
                  <a:schemeClr val="tx1"/>
                </a:solidFill>
                <a:effectLst/>
                <a:latin typeface="+mn-lt"/>
                <a:ea typeface="+mn-ea"/>
                <a:cs typeface="+mn-cs"/>
              </a:rPr>
              <a:t>8 nodes = 800 billion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9 nodes </a:t>
            </a:r>
            <a:r>
              <a:rPr lang="en-US" sz="1800" kern="1200" dirty="0">
                <a:solidFill>
                  <a:schemeClr val="tx1"/>
                </a:solidFill>
                <a:effectLst/>
                <a:latin typeface="+mn-lt"/>
                <a:ea typeface="+mn-ea"/>
                <a:cs typeface="+mn-cs"/>
              </a:rPr>
              <a:t>= 1,548 times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(or 1.2 10^16 graphs)</a:t>
            </a:r>
          </a:p>
        </p:txBody>
      </p:sp>
    </p:spTree>
    <p:extLst>
      <p:ext uri="{BB962C8B-B14F-4D97-AF65-F5344CB8AC3E}">
        <p14:creationId xmlns:p14="http://schemas.microsoft.com/office/powerpoint/2010/main" val="731913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001B7-A38F-4E11-A35D-FC96D81D7C3D}"/>
              </a:ext>
            </a:extLst>
          </p:cNvPr>
          <p:cNvSpPr>
            <a:spLocks noGrp="1"/>
          </p:cNvSpPr>
          <p:nvPr>
            <p:ph type="title"/>
          </p:nvPr>
        </p:nvSpPr>
        <p:spPr/>
        <p:txBody>
          <a:bodyPr/>
          <a:lstStyle/>
          <a:p>
            <a:r>
              <a:rPr lang="en-US" dirty="0"/>
              <a:t>Markovian parents?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5C9B5D-3548-43AB-9D90-C2C8450CDCB1}"/>
                  </a:ext>
                </a:extLst>
              </p:cNvPr>
              <p:cNvSpPr>
                <a:spLocks noGrp="1"/>
              </p:cNvSpPr>
              <p:nvPr>
                <p:ph idx="1"/>
              </p:nvPr>
            </p:nvSpPr>
            <p:spPr>
              <a:xfrm>
                <a:off x="478369" y="1213308"/>
                <a:ext cx="11473384" cy="3488134"/>
              </a:xfrm>
            </p:spPr>
            <p:txBody>
              <a:bodyPr/>
              <a:lstStyle/>
              <a:p>
                <a:pPr lvl="1"/>
                <a:r>
                  <a:rPr lang="en-US" sz="2400" dirty="0">
                    <a:latin typeface="Cambria Math" panose="02040503050406030204" pitchFamily="18" charset="0"/>
                  </a:rPr>
                  <a:t>Factorization as a Generative Model</a:t>
                </a:r>
              </a:p>
              <a:p>
                <a:pPr lvl="2"/>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 =</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r>
                          <a:rPr lang="en-US" sz="2400" i="1">
                            <a:latin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 </m:t>
                            </m:r>
                          </m:e>
                        </m:d>
                        <m:sSub>
                          <m:sSubPr>
                            <m:ctrlPr>
                              <a:rPr lang="en-US" sz="2400" i="1">
                                <a:latin typeface="Cambria Math" panose="02040503050406030204" pitchFamily="18" charset="0"/>
                              </a:rPr>
                            </m:ctrlPr>
                          </m:sSubPr>
                          <m:e>
                            <m:r>
                              <a:rPr lang="en-US" sz="2400" i="1">
                                <a:latin typeface="Cambria Math" panose="02040503050406030204" pitchFamily="18" charset="0"/>
                              </a:rPr>
                              <m:t>𝑝𝑎</m:t>
                            </m:r>
                            <m:r>
                              <a:rPr lang="en-US" sz="2400" b="0" i="1" smtClean="0">
                                <a:latin typeface="Cambria Math" panose="02040503050406030204" pitchFamily="18" charset="0"/>
                              </a:rPr>
                              <m:t>𝑟𝑒𝑛𝑡𝑠</m:t>
                            </m:r>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m:t>
                        </m:r>
                      </m:e>
                    </m:nary>
                  </m:oMath>
                </a14:m>
                <a:r>
                  <a:rPr lang="en-US" sz="2400" dirty="0"/>
                  <a:t>)</a:t>
                </a:r>
              </a:p>
              <a:p>
                <a:pPr lvl="3"/>
                <a:r>
                  <a:rPr lang="en-US" sz="2400" dirty="0"/>
                  <a:t>where the set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𝑝𝑎</m:t>
                        </m:r>
                        <m:r>
                          <a:rPr lang="en-US" sz="2400" b="0" i="1" smtClean="0">
                            <a:latin typeface="Cambria Math" panose="02040503050406030204" pitchFamily="18" charset="0"/>
                          </a:rPr>
                          <m:t>𝑟𝑒𝑛𝑡𝑠</m:t>
                        </m:r>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i="1">
                            <a:latin typeface="Cambria Math" panose="02040503050406030204" pitchFamily="18" charset="0"/>
                          </a:rPr>
                          <m:t>𝑗</m:t>
                        </m:r>
                      </m:sub>
                    </m:sSub>
                    <m:r>
                      <a:rPr lang="en-US" sz="2400" b="0" i="1" smtClean="0">
                        <a:latin typeface="Cambria Math" panose="02040503050406030204" pitchFamily="18" charset="0"/>
                      </a:rPr>
                      <m:t>)</m:t>
                    </m:r>
                  </m:oMath>
                </a14:m>
                <a:r>
                  <a:rPr lang="en-US" sz="2400" dirty="0"/>
                  <a:t> are the Markovian Parents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oMath>
                </a14:m>
                <a:r>
                  <a:rPr lang="en-US" sz="2400" dirty="0"/>
                  <a:t>  </a:t>
                </a:r>
              </a:p>
              <a:p>
                <a:pPr lvl="1"/>
                <a:endParaRPr lang="en-US" sz="2400" dirty="0"/>
              </a:p>
              <a:p>
                <a:pPr lvl="1"/>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 </m:t>
                    </m:r>
                  </m:oMath>
                </a14:m>
                <a:r>
                  <a:rPr lang="en-US" sz="2400" dirty="0"/>
                  <a:t> representation goes from </a:t>
                </a:r>
                <a:r>
                  <a:rPr lang="en-US" sz="2400" u="sng" dirty="0"/>
                  <a:t>exponential</a:t>
                </a:r>
                <a:r>
                  <a:rPr lang="en-US" sz="2400" dirty="0"/>
                  <a:t> in </a:t>
                </a:r>
                <a:r>
                  <a:rPr lang="en-US" sz="2400" b="1" i="1" dirty="0"/>
                  <a:t>n </a:t>
                </a:r>
                <a:r>
                  <a:rPr lang="en-US" sz="2400" dirty="0"/>
                  <a:t>to </a:t>
                </a:r>
                <a:r>
                  <a:rPr lang="en-US" sz="2400" u="sng" dirty="0"/>
                  <a:t>linear</a:t>
                </a:r>
                <a:r>
                  <a:rPr lang="en-US" sz="2400" dirty="0"/>
                  <a:t> in </a:t>
                </a:r>
                <a:r>
                  <a:rPr lang="en-US" sz="2400" b="1" i="1" dirty="0"/>
                  <a:t>n</a:t>
                </a:r>
              </a:p>
              <a:p>
                <a:pPr lvl="1"/>
                <a:endParaRPr lang="en-US" sz="2400" b="1" i="1" dirty="0"/>
              </a:p>
              <a:p>
                <a:pPr lvl="2"/>
                <a:r>
                  <a:rPr lang="en-US" sz="2400" b="1" i="1" dirty="0"/>
                  <a:t> </a:t>
                </a:r>
                <a14:m>
                  <m:oMath xmlns:m="http://schemas.openxmlformats.org/officeDocument/2006/math">
                    <m:r>
                      <a:rPr lang="en-US" sz="2400" i="1">
                        <a:latin typeface="Cambria Math" panose="02040503050406030204" pitchFamily="18" charset="0"/>
                      </a:rPr>
                      <m:t>𝑂</m:t>
                    </m:r>
                    <m:d>
                      <m:dPr>
                        <m:ctrlPr>
                          <a:rPr lang="en-US" sz="2400" i="1">
                            <a:latin typeface="Cambria Math" panose="02040503050406030204" pitchFamily="18" charset="0"/>
                          </a:rPr>
                        </m:ctrlPr>
                      </m:dPr>
                      <m:e>
                        <m:r>
                          <a:rPr lang="en-US" sz="2400" i="1">
                            <a:latin typeface="Cambria Math" panose="02040503050406030204" pitchFamily="18" charset="0"/>
                          </a:rPr>
                          <m:t>𝑛</m:t>
                        </m:r>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𝑘</m:t>
                            </m:r>
                          </m:sup>
                        </m:sSup>
                      </m:e>
                    </m:d>
                  </m:oMath>
                </a14:m>
                <a:r>
                  <a:rPr lang="en-US" sz="2400" dirty="0"/>
                  <a:t>, k = maximum number of parents in the graph</a:t>
                </a:r>
              </a:p>
              <a:p>
                <a:endParaRPr lang="en-US" sz="2400" dirty="0"/>
              </a:p>
            </p:txBody>
          </p:sp>
        </mc:Choice>
        <mc:Fallback xmlns="">
          <p:sp>
            <p:nvSpPr>
              <p:cNvPr id="3" name="Content Placeholder 2">
                <a:extLst>
                  <a:ext uri="{FF2B5EF4-FFF2-40B4-BE49-F238E27FC236}">
                    <a16:creationId xmlns:a16="http://schemas.microsoft.com/office/drawing/2014/main" id="{6A5C9B5D-3548-43AB-9D90-C2C8450CDCB1}"/>
                  </a:ext>
                </a:extLst>
              </p:cNvPr>
              <p:cNvSpPr>
                <a:spLocks noGrp="1" noRot="1" noChangeAspect="1" noMove="1" noResize="1" noEditPoints="1" noAdjustHandles="1" noChangeArrowheads="1" noChangeShapeType="1" noTextEdit="1"/>
              </p:cNvSpPr>
              <p:nvPr>
                <p:ph idx="1"/>
              </p:nvPr>
            </p:nvSpPr>
            <p:spPr>
              <a:xfrm>
                <a:off x="478369" y="1213308"/>
                <a:ext cx="11473384" cy="3488134"/>
              </a:xfrm>
              <a:blipFill>
                <a:blip r:embed="rId3"/>
                <a:stretch>
                  <a:fillRect l="-1487" t="-62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7760171-556C-4A88-91E7-2B0269F56C59}"/>
              </a:ext>
            </a:extLst>
          </p:cNvPr>
          <p:cNvSpPr txBox="1"/>
          <p:nvPr/>
        </p:nvSpPr>
        <p:spPr bwMode="gray">
          <a:xfrm>
            <a:off x="785684" y="5214909"/>
            <a:ext cx="10620632" cy="1200329"/>
          </a:xfrm>
          <a:prstGeom prst="rect">
            <a:avLst/>
          </a:prstGeom>
          <a:solidFill>
            <a:schemeClr val="accent3">
              <a:lumMod val="20000"/>
              <a:lumOff val="80000"/>
            </a:schemeClr>
          </a:solidFill>
        </p:spPr>
        <p:txBody>
          <a:bodyPr wrap="square">
            <a:spAutoFit/>
          </a:bodyPr>
          <a:lstStyle/>
          <a:p>
            <a:pPr algn="l"/>
            <a:r>
              <a:rPr lang="en-US" sz="2400" b="0" i="0" u="none" strike="noStrike" baseline="0" dirty="0">
                <a:latin typeface="NimbusRomNo9L-Regu"/>
              </a:rPr>
              <a:t>However, this still</a:t>
            </a:r>
            <a:r>
              <a:rPr lang="en-US" sz="2400" b="0" i="0" u="none" strike="noStrike" dirty="0">
                <a:latin typeface="NimbusRomNo9L-Regu"/>
              </a:rPr>
              <a:t> requires two stron</a:t>
            </a:r>
            <a:r>
              <a:rPr lang="en-US" sz="2400" dirty="0">
                <a:latin typeface="NimbusRomNo9L-Regu"/>
              </a:rPr>
              <a:t>g assumptions:</a:t>
            </a:r>
          </a:p>
          <a:p>
            <a:pPr marL="342900" indent="-342900" algn="l">
              <a:buFontTx/>
              <a:buChar char="-"/>
            </a:pPr>
            <a:r>
              <a:rPr lang="en-US" sz="2400" dirty="0">
                <a:latin typeface="NimbusRomNo9L-Regu"/>
              </a:rPr>
              <a:t>Known structure of the graph (parent-child relationships) and </a:t>
            </a:r>
          </a:p>
          <a:p>
            <a:pPr marL="342900" indent="-342900" algn="l">
              <a:buFontTx/>
              <a:buChar char="-"/>
            </a:pPr>
            <a:r>
              <a:rPr lang="en-US" sz="2400" dirty="0">
                <a:latin typeface="NimbusRomNo9L-Regu"/>
              </a:rPr>
              <a:t>Small maximum number of parents of any given node.</a:t>
            </a:r>
            <a:endParaRPr lang="en-US" sz="2400" dirty="0"/>
          </a:p>
        </p:txBody>
      </p:sp>
    </p:spTree>
    <p:extLst>
      <p:ext uri="{BB962C8B-B14F-4D97-AF65-F5344CB8AC3E}">
        <p14:creationId xmlns:p14="http://schemas.microsoft.com/office/powerpoint/2010/main" val="86565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0365-AFFC-4F6A-91DD-99111D42193E}"/>
              </a:ext>
            </a:extLst>
          </p:cNvPr>
          <p:cNvSpPr>
            <a:spLocks noGrp="1"/>
          </p:cNvSpPr>
          <p:nvPr>
            <p:ph type="title"/>
          </p:nvPr>
        </p:nvSpPr>
        <p:spPr>
          <a:xfrm>
            <a:off x="478369" y="144001"/>
            <a:ext cx="9169401" cy="576293"/>
          </a:xfrm>
        </p:spPr>
        <p:txBody>
          <a:bodyPr/>
          <a:lstStyle/>
          <a:p>
            <a:r>
              <a:rPr lang="en-US" sz="2800" b="0" i="0" u="none" strike="noStrike" baseline="0" dirty="0">
                <a:latin typeface="NimbusRomNo9L-Medi"/>
              </a:rPr>
              <a:t>Independent Causal Mechanisms (ICM) Principle </a:t>
            </a:r>
            <a:endParaRPr lang="en-US" dirty="0"/>
          </a:p>
        </p:txBody>
      </p:sp>
      <p:sp>
        <p:nvSpPr>
          <p:cNvPr id="3" name="Content Placeholder 2">
            <a:extLst>
              <a:ext uri="{FF2B5EF4-FFF2-40B4-BE49-F238E27FC236}">
                <a16:creationId xmlns:a16="http://schemas.microsoft.com/office/drawing/2014/main" id="{F0AE52DA-FC85-4691-8E05-40D0A8CCBD8E}"/>
              </a:ext>
            </a:extLst>
          </p:cNvPr>
          <p:cNvSpPr>
            <a:spLocks noGrp="1"/>
          </p:cNvSpPr>
          <p:nvPr>
            <p:ph idx="1"/>
          </p:nvPr>
        </p:nvSpPr>
        <p:spPr>
          <a:xfrm>
            <a:off x="478369" y="1213308"/>
            <a:ext cx="11473384" cy="3180358"/>
          </a:xfrm>
        </p:spPr>
        <p:txBody>
          <a:bodyPr/>
          <a:lstStyle/>
          <a:p>
            <a:pPr algn="l"/>
            <a:r>
              <a:rPr lang="en-US" sz="2400" dirty="0">
                <a:latin typeface="+mj-lt"/>
              </a:rPr>
              <a:t>“T</a:t>
            </a:r>
            <a:r>
              <a:rPr lang="en-US" sz="2400" b="0" i="0" u="none" strike="noStrike" baseline="0" dirty="0">
                <a:latin typeface="+mj-lt"/>
              </a:rPr>
              <a:t>he causal generative process of a system’s variables is composed of autonomous modules that do not inform or influence each other. </a:t>
            </a:r>
          </a:p>
          <a:p>
            <a:pPr algn="l"/>
            <a:endParaRPr lang="en-US" sz="2400" dirty="0">
              <a:latin typeface="+mj-lt"/>
            </a:endParaRPr>
          </a:p>
          <a:p>
            <a:pPr algn="l"/>
            <a:r>
              <a:rPr lang="en-US" sz="2400" b="0" i="0" u="none" strike="noStrike" baseline="0" dirty="0">
                <a:latin typeface="+mj-lt"/>
              </a:rPr>
              <a:t>In the probabilistic case, this means that the conditional distribution of each variable given its causes (i.e., its mechanism) does not inform or influence the other mechanisms.”</a:t>
            </a:r>
          </a:p>
          <a:p>
            <a:pPr algn="r"/>
            <a:r>
              <a:rPr lang="en-US" sz="1800" dirty="0" err="1">
                <a:latin typeface="+mj-lt"/>
              </a:rPr>
              <a:t>Schölkopf</a:t>
            </a:r>
            <a:r>
              <a:rPr lang="en-US" sz="1800" dirty="0">
                <a:latin typeface="+mj-lt"/>
              </a:rPr>
              <a:t>, B. (2019). Causality for machine learning. </a:t>
            </a:r>
            <a:r>
              <a:rPr lang="en-US" sz="1800" dirty="0" err="1">
                <a:latin typeface="+mj-lt"/>
              </a:rPr>
              <a:t>arXiv</a:t>
            </a:r>
            <a:r>
              <a:rPr lang="en-US" sz="1800" dirty="0">
                <a:latin typeface="+mj-lt"/>
              </a:rPr>
              <a:t> preprint arXiv:1911.10500.</a:t>
            </a:r>
          </a:p>
          <a:p>
            <a:pPr algn="l"/>
            <a:endParaRPr lang="en-US" sz="2400" dirty="0">
              <a:latin typeface="+mj-lt"/>
            </a:endParaRPr>
          </a:p>
        </p:txBody>
      </p:sp>
      <p:sp>
        <p:nvSpPr>
          <p:cNvPr id="4" name="Slide Number Placeholder 3">
            <a:extLst>
              <a:ext uri="{FF2B5EF4-FFF2-40B4-BE49-F238E27FC236}">
                <a16:creationId xmlns:a16="http://schemas.microsoft.com/office/drawing/2014/main" id="{6276F83A-1F5A-4D34-8D87-C6E0DD3C6DBB}"/>
              </a:ext>
            </a:extLst>
          </p:cNvPr>
          <p:cNvSpPr>
            <a:spLocks noGrp="1"/>
          </p:cNvSpPr>
          <p:nvPr>
            <p:ph type="sldNum" sz="quarter" idx="12"/>
          </p:nvPr>
        </p:nvSpPr>
        <p:spPr/>
        <p:txBody>
          <a:bodyPr/>
          <a:lstStyle/>
          <a:p>
            <a:fld id="{81561042-0DC2-4A04-AA50-F6D44EB20EBA}" type="slidenum">
              <a:rPr lang="en-US" smtClean="0"/>
              <a:t>12</a:t>
            </a:fld>
            <a:endParaRPr lang="en-US"/>
          </a:p>
        </p:txBody>
      </p:sp>
    </p:spTree>
    <p:extLst>
      <p:ext uri="{BB962C8B-B14F-4D97-AF65-F5344CB8AC3E}">
        <p14:creationId xmlns:p14="http://schemas.microsoft.com/office/powerpoint/2010/main" val="2363240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877C-F7DD-4721-B79E-010CA0CC27DE}"/>
              </a:ext>
            </a:extLst>
          </p:cNvPr>
          <p:cNvSpPr>
            <a:spLocks noGrp="1"/>
          </p:cNvSpPr>
          <p:nvPr>
            <p:ph type="title"/>
          </p:nvPr>
        </p:nvSpPr>
        <p:spPr/>
        <p:txBody>
          <a:bodyPr/>
          <a:lstStyle/>
          <a:p>
            <a:r>
              <a:rPr lang="en-US" dirty="0"/>
              <a:t>Locality of Mechanisms </a:t>
            </a:r>
            <a:r>
              <a:rPr lang="en-US" sz="2000" dirty="0"/>
              <a:t>[</a:t>
            </a:r>
            <a:r>
              <a:rPr lang="en-US" sz="2000" dirty="0" err="1"/>
              <a:t>Parascandolo</a:t>
            </a:r>
            <a:r>
              <a:rPr lang="en-US" sz="2000" dirty="0"/>
              <a:t> et al. 2018]</a:t>
            </a:r>
            <a:endParaRPr lang="en-US" dirty="0"/>
          </a:p>
        </p:txBody>
      </p:sp>
      <p:sp>
        <p:nvSpPr>
          <p:cNvPr id="3" name="Content Placeholder 2">
            <a:extLst>
              <a:ext uri="{FF2B5EF4-FFF2-40B4-BE49-F238E27FC236}">
                <a16:creationId xmlns:a16="http://schemas.microsoft.com/office/drawing/2014/main" id="{D2374904-EBFD-421E-8B09-A9C5A8D7BB49}"/>
              </a:ext>
            </a:extLst>
          </p:cNvPr>
          <p:cNvSpPr>
            <a:spLocks noGrp="1"/>
          </p:cNvSpPr>
          <p:nvPr>
            <p:ph idx="1"/>
          </p:nvPr>
        </p:nvSpPr>
        <p:spPr>
          <a:xfrm>
            <a:off x="478369" y="1213308"/>
            <a:ext cx="6103663" cy="3489673"/>
          </a:xfrm>
        </p:spPr>
        <p:txBody>
          <a:bodyPr/>
          <a:lstStyle/>
          <a:p>
            <a:pPr marL="457200" indent="-457200">
              <a:buFont typeface="+mj-lt"/>
              <a:buAutoNum type="arabicPeriod"/>
            </a:pPr>
            <a:r>
              <a:rPr lang="en-US" dirty="0"/>
              <a:t>Knowledge can be decomposed in modules and mechanisms that are independent</a:t>
            </a:r>
          </a:p>
          <a:p>
            <a:pPr marL="457200" indent="-457200">
              <a:buFont typeface="+mj-lt"/>
              <a:buAutoNum type="arabicPeriod"/>
            </a:pPr>
            <a:r>
              <a:rPr lang="en-US" dirty="0"/>
              <a:t>Mechanisms can only be discovered by interventions, i.e., acting in the world</a:t>
            </a:r>
          </a:p>
          <a:p>
            <a:pPr marL="457200" indent="-457200">
              <a:buFont typeface="+mj-lt"/>
              <a:buAutoNum type="arabicPeriod"/>
            </a:pPr>
            <a:r>
              <a:rPr lang="en-US" dirty="0"/>
              <a:t>Mechanisms can be reuse across subdomains</a:t>
            </a:r>
          </a:p>
          <a:p>
            <a:pPr marL="457200" indent="-457200">
              <a:buFont typeface="+mj-lt"/>
              <a:buAutoNum type="arabicPeriod"/>
            </a:pPr>
            <a:r>
              <a:rPr lang="en-US" dirty="0"/>
              <a:t>Interventions usually affect only one mechanism at a time</a:t>
            </a:r>
          </a:p>
          <a:p>
            <a:pPr marL="457200" indent="-457200">
              <a:buFont typeface="+mj-lt"/>
              <a:buAutoNum type="arabicPeriod"/>
            </a:pPr>
            <a:r>
              <a:rPr lang="en-US" dirty="0"/>
              <a:t>There is only one causal graph that reflects the true causal mechanisms</a:t>
            </a:r>
          </a:p>
        </p:txBody>
      </p:sp>
      <p:sp>
        <p:nvSpPr>
          <p:cNvPr id="4" name="Slide Number Placeholder 3">
            <a:extLst>
              <a:ext uri="{FF2B5EF4-FFF2-40B4-BE49-F238E27FC236}">
                <a16:creationId xmlns:a16="http://schemas.microsoft.com/office/drawing/2014/main" id="{25C0799B-8DB9-4306-B3F3-F6268E3D5E17}"/>
              </a:ext>
            </a:extLst>
          </p:cNvPr>
          <p:cNvSpPr>
            <a:spLocks noGrp="1"/>
          </p:cNvSpPr>
          <p:nvPr>
            <p:ph type="sldNum" sz="quarter" idx="12"/>
          </p:nvPr>
        </p:nvSpPr>
        <p:spPr/>
        <p:txBody>
          <a:bodyPr/>
          <a:lstStyle/>
          <a:p>
            <a:fld id="{81561042-0DC2-4A04-AA50-F6D44EB20EBA}" type="slidenum">
              <a:rPr lang="en-US" smtClean="0"/>
              <a:t>13</a:t>
            </a:fld>
            <a:endParaRPr lang="en-US"/>
          </a:p>
        </p:txBody>
      </p:sp>
      <p:pic>
        <p:nvPicPr>
          <p:cNvPr id="7" name="Picture 6">
            <a:extLst>
              <a:ext uri="{FF2B5EF4-FFF2-40B4-BE49-F238E27FC236}">
                <a16:creationId xmlns:a16="http://schemas.microsoft.com/office/drawing/2014/main" id="{3A7E8C44-CA04-485B-AB79-56B98D9DDA77}"/>
              </a:ext>
            </a:extLst>
          </p:cNvPr>
          <p:cNvPicPr>
            <a:picLocks noChangeAspect="1"/>
          </p:cNvPicPr>
          <p:nvPr/>
        </p:nvPicPr>
        <p:blipFill>
          <a:blip r:embed="rId3"/>
          <a:stretch>
            <a:fillRect/>
          </a:stretch>
        </p:blipFill>
        <p:spPr>
          <a:xfrm>
            <a:off x="6826190" y="872892"/>
            <a:ext cx="5125566" cy="4584357"/>
          </a:xfrm>
          <a:prstGeom prst="rect">
            <a:avLst/>
          </a:prstGeom>
        </p:spPr>
      </p:pic>
      <p:sp>
        <p:nvSpPr>
          <p:cNvPr id="9" name="TextBox 8">
            <a:extLst>
              <a:ext uri="{FF2B5EF4-FFF2-40B4-BE49-F238E27FC236}">
                <a16:creationId xmlns:a16="http://schemas.microsoft.com/office/drawing/2014/main" id="{0DD5DA66-A903-4911-845F-11E0058B1449}"/>
              </a:ext>
            </a:extLst>
          </p:cNvPr>
          <p:cNvSpPr txBox="1"/>
          <p:nvPr/>
        </p:nvSpPr>
        <p:spPr bwMode="gray">
          <a:xfrm>
            <a:off x="0" y="6432535"/>
            <a:ext cx="10536195" cy="338554"/>
          </a:xfrm>
          <a:prstGeom prst="rect">
            <a:avLst/>
          </a:prstGeom>
          <a:noFill/>
        </p:spPr>
        <p:txBody>
          <a:bodyPr wrap="square">
            <a:spAutoFit/>
          </a:bodyPr>
          <a:lstStyle/>
          <a:p>
            <a:r>
              <a:rPr lang="en-US" sz="1600" u="sng" dirty="0"/>
              <a:t>source</a:t>
            </a:r>
            <a:r>
              <a:rPr lang="en-US" sz="1600" dirty="0"/>
              <a:t>: </a:t>
            </a:r>
            <a:r>
              <a:rPr lang="en-US" sz="1600" dirty="0" err="1"/>
              <a:t>Parascandolo</a:t>
            </a:r>
            <a:r>
              <a:rPr lang="en-US" sz="1600" dirty="0"/>
              <a:t>, G., et al., (2018) Learning Independent Causal Mechanisms, PMLR 80.</a:t>
            </a:r>
          </a:p>
        </p:txBody>
      </p:sp>
    </p:spTree>
    <p:extLst>
      <p:ext uri="{BB962C8B-B14F-4D97-AF65-F5344CB8AC3E}">
        <p14:creationId xmlns:p14="http://schemas.microsoft.com/office/powerpoint/2010/main" val="119346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9D2158-DCE5-421A-B302-CD0D93E5F163}"/>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5CD9EC7F-95B2-4495-B693-2D4290B20C98}"/>
              </a:ext>
            </a:extLst>
          </p:cNvPr>
          <p:cNvSpPr>
            <a:spLocks noGrp="1"/>
          </p:cNvSpPr>
          <p:nvPr>
            <p:ph type="ctrTitle"/>
          </p:nvPr>
        </p:nvSpPr>
        <p:spPr>
          <a:xfrm>
            <a:off x="478367" y="4805681"/>
            <a:ext cx="11228919" cy="664894"/>
          </a:xfrm>
        </p:spPr>
        <p:txBody>
          <a:bodyPr/>
          <a:lstStyle/>
          <a:p>
            <a:r>
              <a:rPr lang="en-US" dirty="0"/>
              <a:t>Statistical Inference</a:t>
            </a:r>
          </a:p>
        </p:txBody>
      </p:sp>
    </p:spTree>
    <p:extLst>
      <p:ext uri="{BB962C8B-B14F-4D97-AF65-F5344CB8AC3E}">
        <p14:creationId xmlns:p14="http://schemas.microsoft.com/office/powerpoint/2010/main" val="20309692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6B2E-7AC4-48D8-8176-F2833FA37871}"/>
              </a:ext>
            </a:extLst>
          </p:cNvPr>
          <p:cNvSpPr>
            <a:spLocks noGrp="1"/>
          </p:cNvSpPr>
          <p:nvPr>
            <p:ph type="title"/>
          </p:nvPr>
        </p:nvSpPr>
        <p:spPr>
          <a:xfrm>
            <a:off x="240247" y="144001"/>
            <a:ext cx="9407523" cy="655069"/>
          </a:xfrm>
        </p:spPr>
        <p:txBody>
          <a:bodyPr/>
          <a:lstStyle/>
          <a:p>
            <a:r>
              <a:rPr lang="en-US" altLang="x-none" b="1" dirty="0">
                <a:ea typeface="ＭＳ Ｐゴシック" charset="-128"/>
              </a:rPr>
              <a:t>Statistical Modeling- </a:t>
            </a:r>
            <a:r>
              <a:rPr lang="en-US" altLang="x-none" sz="3200" b="1" dirty="0">
                <a:ea typeface="ＭＳ Ｐゴシック" charset="-128"/>
              </a:rPr>
              <a:t>Fundamental challenge</a:t>
            </a:r>
            <a:endParaRPr lang="en-US" dirty="0"/>
          </a:p>
        </p:txBody>
      </p:sp>
      <p:sp>
        <p:nvSpPr>
          <p:cNvPr id="3" name="Content Placeholder 2">
            <a:extLst>
              <a:ext uri="{FF2B5EF4-FFF2-40B4-BE49-F238E27FC236}">
                <a16:creationId xmlns:a16="http://schemas.microsoft.com/office/drawing/2014/main" id="{DD5D54F2-57F0-4C1B-9F71-AAAD9B8F631D}"/>
              </a:ext>
            </a:extLst>
          </p:cNvPr>
          <p:cNvSpPr>
            <a:spLocks noGrp="1"/>
          </p:cNvSpPr>
          <p:nvPr>
            <p:ph idx="1"/>
          </p:nvPr>
        </p:nvSpPr>
        <p:spPr>
          <a:xfrm>
            <a:off x="478369" y="1213308"/>
            <a:ext cx="11473384" cy="5244000"/>
          </a:xfrm>
        </p:spPr>
        <p:txBody>
          <a:bodyPr/>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Math &amp; Engineering</a:t>
            </a:r>
          </a:p>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The Golem of Prague</a:t>
            </a:r>
          </a:p>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Characteristics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Animated by “truth”</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Powerful</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Ignorant to engineer's “intent”</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Easy to misuse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Fictional / Always false</a:t>
            </a:r>
          </a:p>
          <a:p>
            <a:endParaRPr lang="en-US" dirty="0"/>
          </a:p>
        </p:txBody>
      </p:sp>
      <p:sp>
        <p:nvSpPr>
          <p:cNvPr id="4" name="Slide Number Placeholder 3">
            <a:extLst>
              <a:ext uri="{FF2B5EF4-FFF2-40B4-BE49-F238E27FC236}">
                <a16:creationId xmlns:a16="http://schemas.microsoft.com/office/drawing/2014/main" id="{D049B1D2-98B3-4782-832D-5F9BFF4B3CB1}"/>
              </a:ext>
            </a:extLst>
          </p:cNvPr>
          <p:cNvSpPr>
            <a:spLocks noGrp="1"/>
          </p:cNvSpPr>
          <p:nvPr>
            <p:ph type="sldNum" sz="quarter" idx="12"/>
          </p:nvPr>
        </p:nvSpPr>
        <p:spPr/>
        <p:txBody>
          <a:bodyPr/>
          <a:lstStyle/>
          <a:p>
            <a:fld id="{81561042-0DC2-4A04-AA50-F6D44EB20EBA}" type="slidenum">
              <a:rPr lang="en-US" smtClean="0"/>
              <a:t>15</a:t>
            </a:fld>
            <a:endParaRPr lang="en-US"/>
          </a:p>
        </p:txBody>
      </p:sp>
      <p:pic>
        <p:nvPicPr>
          <p:cNvPr id="5" name="Picture 4">
            <a:extLst>
              <a:ext uri="{FF2B5EF4-FFF2-40B4-BE49-F238E27FC236}">
                <a16:creationId xmlns:a16="http://schemas.microsoft.com/office/drawing/2014/main" id="{1BD68945-78F5-4D11-A811-8989BEF5AE12}"/>
              </a:ext>
            </a:extLst>
          </p:cNvPr>
          <p:cNvPicPr>
            <a:picLocks noChangeAspect="1"/>
          </p:cNvPicPr>
          <p:nvPr/>
        </p:nvPicPr>
        <p:blipFill>
          <a:blip r:embed="rId2"/>
          <a:stretch>
            <a:fillRect/>
          </a:stretch>
        </p:blipFill>
        <p:spPr>
          <a:xfrm>
            <a:off x="9085386" y="1439863"/>
            <a:ext cx="1899146" cy="2924918"/>
          </a:xfrm>
          <a:prstGeom prst="rect">
            <a:avLst/>
          </a:prstGeom>
        </p:spPr>
      </p:pic>
    </p:spTree>
    <p:extLst>
      <p:ext uri="{BB962C8B-B14F-4D97-AF65-F5344CB8AC3E}">
        <p14:creationId xmlns:p14="http://schemas.microsoft.com/office/powerpoint/2010/main" val="214858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4F21-E908-412A-A996-F499977E8098}"/>
              </a:ext>
            </a:extLst>
          </p:cNvPr>
          <p:cNvSpPr>
            <a:spLocks noGrp="1"/>
          </p:cNvSpPr>
          <p:nvPr>
            <p:ph type="title"/>
          </p:nvPr>
        </p:nvSpPr>
        <p:spPr>
          <a:xfrm>
            <a:off x="263611" y="144001"/>
            <a:ext cx="9794789" cy="745685"/>
          </a:xfrm>
        </p:spPr>
        <p:txBody>
          <a:bodyPr/>
          <a:lstStyle/>
          <a:p>
            <a:r>
              <a:rPr lang="en-US" altLang="x-none" b="1" dirty="0">
                <a:ea typeface="ＭＳ Ｐゴシック" charset="-128"/>
              </a:rPr>
              <a:t>Statistical Modeling- </a:t>
            </a:r>
            <a:r>
              <a:rPr lang="en-US" altLang="x-none" sz="3200" b="1" dirty="0">
                <a:ea typeface="ＭＳ Ｐゴシック" charset="-128"/>
              </a:rPr>
              <a:t>hypotheses and models</a:t>
            </a:r>
            <a:endParaRPr lang="en-US" dirty="0"/>
          </a:p>
        </p:txBody>
      </p:sp>
      <p:sp>
        <p:nvSpPr>
          <p:cNvPr id="4" name="Slide Number Placeholder 3">
            <a:extLst>
              <a:ext uri="{FF2B5EF4-FFF2-40B4-BE49-F238E27FC236}">
                <a16:creationId xmlns:a16="http://schemas.microsoft.com/office/drawing/2014/main" id="{39AB569E-99FF-44AB-9236-E705092177E4}"/>
              </a:ext>
            </a:extLst>
          </p:cNvPr>
          <p:cNvSpPr>
            <a:spLocks noGrp="1"/>
          </p:cNvSpPr>
          <p:nvPr>
            <p:ph type="sldNum" sz="quarter" idx="12"/>
          </p:nvPr>
        </p:nvSpPr>
        <p:spPr/>
        <p:txBody>
          <a:bodyPr/>
          <a:lstStyle/>
          <a:p>
            <a:fld id="{81561042-0DC2-4A04-AA50-F6D44EB20EBA}" type="slidenum">
              <a:rPr lang="en-US" smtClean="0"/>
              <a:t>16</a:t>
            </a:fld>
            <a:endParaRPr lang="en-US"/>
          </a:p>
        </p:txBody>
      </p:sp>
      <p:sp>
        <p:nvSpPr>
          <p:cNvPr id="5" name="Rectangle 3">
            <a:extLst>
              <a:ext uri="{FF2B5EF4-FFF2-40B4-BE49-F238E27FC236}">
                <a16:creationId xmlns:a16="http://schemas.microsoft.com/office/drawing/2014/main" id="{30BEDFDE-55CC-4EDB-81E9-1DF4CF8A2A4B}"/>
              </a:ext>
            </a:extLst>
          </p:cNvPr>
          <p:cNvSpPr txBox="1">
            <a:spLocks noChangeArrowheads="1"/>
          </p:cNvSpPr>
          <p:nvPr/>
        </p:nvSpPr>
        <p:spPr bwMode="auto">
          <a:xfrm>
            <a:off x="2220587" y="1222267"/>
            <a:ext cx="8231187" cy="5369768"/>
          </a:xfrm>
          <a:prstGeom prst="rect">
            <a:avLst/>
          </a:prstGeom>
          <a:noFill/>
          <a:ln w="9525">
            <a:noFill/>
            <a:miter lim="800000"/>
            <a:headEnd/>
            <a:tailEnd/>
          </a:ln>
        </p:spPr>
        <p:txBody>
          <a:bodyPr lIns="0" tIns="0" rIns="0" bIns="0"/>
          <a:lstStyle/>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p:txBody>
      </p:sp>
      <p:sp>
        <p:nvSpPr>
          <p:cNvPr id="6" name="Oval 5">
            <a:extLst>
              <a:ext uri="{FF2B5EF4-FFF2-40B4-BE49-F238E27FC236}">
                <a16:creationId xmlns:a16="http://schemas.microsoft.com/office/drawing/2014/main" id="{E22168B1-72B1-471F-A1D7-E97CBF10B891}"/>
              </a:ext>
            </a:extLst>
          </p:cNvPr>
          <p:cNvSpPr/>
          <p:nvPr/>
        </p:nvSpPr>
        <p:spPr>
          <a:xfrm>
            <a:off x="2737471" y="2593607"/>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H0</a:t>
            </a:r>
          </a:p>
        </p:txBody>
      </p:sp>
      <p:sp>
        <p:nvSpPr>
          <p:cNvPr id="7" name="Oval 6">
            <a:extLst>
              <a:ext uri="{FF2B5EF4-FFF2-40B4-BE49-F238E27FC236}">
                <a16:creationId xmlns:a16="http://schemas.microsoft.com/office/drawing/2014/main" id="{D344C28A-4D64-47F5-8FF0-1DC81F6CB7E9}"/>
              </a:ext>
            </a:extLst>
          </p:cNvPr>
          <p:cNvSpPr/>
          <p:nvPr/>
        </p:nvSpPr>
        <p:spPr>
          <a:xfrm>
            <a:off x="2737471" y="4721440"/>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H1</a:t>
            </a:r>
          </a:p>
        </p:txBody>
      </p:sp>
      <p:sp>
        <p:nvSpPr>
          <p:cNvPr id="8" name="Oval 7">
            <a:extLst>
              <a:ext uri="{FF2B5EF4-FFF2-40B4-BE49-F238E27FC236}">
                <a16:creationId xmlns:a16="http://schemas.microsoft.com/office/drawing/2014/main" id="{0480B3A5-9275-4080-BF0D-2F0D44B0F376}"/>
              </a:ext>
            </a:extLst>
          </p:cNvPr>
          <p:cNvSpPr/>
          <p:nvPr/>
        </p:nvSpPr>
        <p:spPr>
          <a:xfrm>
            <a:off x="5048828" y="195907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Process-A</a:t>
            </a:r>
          </a:p>
        </p:txBody>
      </p:sp>
      <p:sp>
        <p:nvSpPr>
          <p:cNvPr id="9" name="Oval 8">
            <a:extLst>
              <a:ext uri="{FF2B5EF4-FFF2-40B4-BE49-F238E27FC236}">
                <a16:creationId xmlns:a16="http://schemas.microsoft.com/office/drawing/2014/main" id="{7E43B1EC-526F-4F91-BAD9-110302E11367}"/>
              </a:ext>
            </a:extLst>
          </p:cNvPr>
          <p:cNvSpPr/>
          <p:nvPr/>
        </p:nvSpPr>
        <p:spPr>
          <a:xfrm>
            <a:off x="5027057" y="425338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Process-C</a:t>
            </a:r>
          </a:p>
        </p:txBody>
      </p:sp>
      <p:sp>
        <p:nvSpPr>
          <p:cNvPr id="10" name="Oval 9">
            <a:extLst>
              <a:ext uri="{FF2B5EF4-FFF2-40B4-BE49-F238E27FC236}">
                <a16:creationId xmlns:a16="http://schemas.microsoft.com/office/drawing/2014/main" id="{37C426F0-E0B9-458D-92C6-4A5487DC44B7}"/>
              </a:ext>
            </a:extLst>
          </p:cNvPr>
          <p:cNvSpPr/>
          <p:nvPr/>
        </p:nvSpPr>
        <p:spPr>
          <a:xfrm>
            <a:off x="5065277" y="5517232"/>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Process-D</a:t>
            </a:r>
          </a:p>
        </p:txBody>
      </p:sp>
      <p:sp>
        <p:nvSpPr>
          <p:cNvPr id="11" name="Oval 10">
            <a:extLst>
              <a:ext uri="{FF2B5EF4-FFF2-40B4-BE49-F238E27FC236}">
                <a16:creationId xmlns:a16="http://schemas.microsoft.com/office/drawing/2014/main" id="{1A341D7A-3CAC-4A6E-80A0-A3EBB687D94D}"/>
              </a:ext>
            </a:extLst>
          </p:cNvPr>
          <p:cNvSpPr/>
          <p:nvPr/>
        </p:nvSpPr>
        <p:spPr>
          <a:xfrm>
            <a:off x="7906971" y="3884051"/>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Model-Y</a:t>
            </a:r>
          </a:p>
        </p:txBody>
      </p:sp>
      <p:sp>
        <p:nvSpPr>
          <p:cNvPr id="12" name="Oval 11">
            <a:extLst>
              <a:ext uri="{FF2B5EF4-FFF2-40B4-BE49-F238E27FC236}">
                <a16:creationId xmlns:a16="http://schemas.microsoft.com/office/drawing/2014/main" id="{4FA35108-AB14-40EC-A233-8DBD506F1483}"/>
              </a:ext>
            </a:extLst>
          </p:cNvPr>
          <p:cNvSpPr/>
          <p:nvPr/>
        </p:nvSpPr>
        <p:spPr>
          <a:xfrm>
            <a:off x="7930522" y="2580252"/>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Model-X</a:t>
            </a:r>
          </a:p>
        </p:txBody>
      </p:sp>
      <p:cxnSp>
        <p:nvCxnSpPr>
          <p:cNvPr id="13" name="Connector: Elbow 12">
            <a:extLst>
              <a:ext uri="{FF2B5EF4-FFF2-40B4-BE49-F238E27FC236}">
                <a16:creationId xmlns:a16="http://schemas.microsoft.com/office/drawing/2014/main" id="{CEBE1319-87CC-4F97-A732-42D8324BD28E}"/>
              </a:ext>
            </a:extLst>
          </p:cNvPr>
          <p:cNvCxnSpPr>
            <a:stCxn id="6" idx="6"/>
            <a:endCxn id="8" idx="2"/>
          </p:cNvCxnSpPr>
          <p:nvPr/>
        </p:nvCxnSpPr>
        <p:spPr>
          <a:xfrm flipV="1">
            <a:off x="4465663" y="2427131"/>
            <a:ext cx="583164" cy="634529"/>
          </a:xfrm>
          <a:prstGeom prst="bentConnector3">
            <a:avLst/>
          </a:prstGeom>
          <a:ln>
            <a:tailEnd type="triangle"/>
          </a:ln>
        </p:spPr>
        <p:style>
          <a:lnRef idx="1">
            <a:schemeClr val="accent4"/>
          </a:lnRef>
          <a:fillRef idx="2">
            <a:schemeClr val="accent4"/>
          </a:fillRef>
          <a:effectRef idx="1">
            <a:schemeClr val="accent4"/>
          </a:effectRef>
          <a:fontRef idx="minor">
            <a:schemeClr val="dk1"/>
          </a:fontRef>
        </p:style>
      </p:cxnSp>
      <p:cxnSp>
        <p:nvCxnSpPr>
          <p:cNvPr id="14" name="Connector: Elbow 13">
            <a:extLst>
              <a:ext uri="{FF2B5EF4-FFF2-40B4-BE49-F238E27FC236}">
                <a16:creationId xmlns:a16="http://schemas.microsoft.com/office/drawing/2014/main" id="{DFA76EE3-F943-48E3-A913-CD8A24CF6534}"/>
              </a:ext>
            </a:extLst>
          </p:cNvPr>
          <p:cNvCxnSpPr>
            <a:stCxn id="7" idx="6"/>
            <a:endCxn id="10" idx="2"/>
          </p:cNvCxnSpPr>
          <p:nvPr/>
        </p:nvCxnSpPr>
        <p:spPr>
          <a:xfrm>
            <a:off x="4465664" y="5189492"/>
            <a:ext cx="599613" cy="795792"/>
          </a:xfrm>
          <a:prstGeom prst="bentConnector3">
            <a:avLst>
              <a:gd name="adj1" fmla="val 44649"/>
            </a:avLst>
          </a:prstGeom>
          <a:ln>
            <a:tailEnd type="triangle"/>
          </a:ln>
        </p:spPr>
        <p:style>
          <a:lnRef idx="1">
            <a:schemeClr val="accent4"/>
          </a:lnRef>
          <a:fillRef idx="2">
            <a:schemeClr val="accent4"/>
          </a:fillRef>
          <a:effectRef idx="1">
            <a:schemeClr val="accent4"/>
          </a:effectRef>
          <a:fontRef idx="minor">
            <a:schemeClr val="dk1"/>
          </a:fontRef>
        </p:style>
      </p:cxnSp>
      <p:sp>
        <p:nvSpPr>
          <p:cNvPr id="15" name="Oval 14">
            <a:extLst>
              <a:ext uri="{FF2B5EF4-FFF2-40B4-BE49-F238E27FC236}">
                <a16:creationId xmlns:a16="http://schemas.microsoft.com/office/drawing/2014/main" id="{D0545F46-9C04-46C9-9998-7387CEB438B5}"/>
              </a:ext>
            </a:extLst>
          </p:cNvPr>
          <p:cNvSpPr/>
          <p:nvPr/>
        </p:nvSpPr>
        <p:spPr>
          <a:xfrm>
            <a:off x="7906971" y="5321345"/>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Model-Z</a:t>
            </a:r>
          </a:p>
        </p:txBody>
      </p:sp>
      <p:cxnSp>
        <p:nvCxnSpPr>
          <p:cNvPr id="16" name="Straight Arrow Connector 15">
            <a:extLst>
              <a:ext uri="{FF2B5EF4-FFF2-40B4-BE49-F238E27FC236}">
                <a16:creationId xmlns:a16="http://schemas.microsoft.com/office/drawing/2014/main" id="{5DB91B0A-ED61-4D00-99C6-355456106571}"/>
              </a:ext>
            </a:extLst>
          </p:cNvPr>
          <p:cNvCxnSpPr>
            <a:stCxn id="10" idx="6"/>
            <a:endCxn id="11" idx="2"/>
          </p:cNvCxnSpPr>
          <p:nvPr/>
        </p:nvCxnSpPr>
        <p:spPr>
          <a:xfrm flipV="1">
            <a:off x="7033733" y="4352104"/>
            <a:ext cx="873238" cy="1633181"/>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17" name="Straight Arrow Connector 16">
            <a:extLst>
              <a:ext uri="{FF2B5EF4-FFF2-40B4-BE49-F238E27FC236}">
                <a16:creationId xmlns:a16="http://schemas.microsoft.com/office/drawing/2014/main" id="{33371760-62AD-4957-A0F3-21C5D16AFF8E}"/>
              </a:ext>
            </a:extLst>
          </p:cNvPr>
          <p:cNvCxnSpPr>
            <a:cxnSpLocks/>
            <a:stCxn id="8" idx="6"/>
            <a:endCxn id="11" idx="2"/>
          </p:cNvCxnSpPr>
          <p:nvPr/>
        </p:nvCxnSpPr>
        <p:spPr>
          <a:xfrm>
            <a:off x="7017285" y="2427131"/>
            <a:ext cx="889687" cy="1924973"/>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18" name="Connector: Elbow 17">
            <a:extLst>
              <a:ext uri="{FF2B5EF4-FFF2-40B4-BE49-F238E27FC236}">
                <a16:creationId xmlns:a16="http://schemas.microsoft.com/office/drawing/2014/main" id="{8C26F5C0-2557-4E08-8CC9-44A91F0727FF}"/>
              </a:ext>
            </a:extLst>
          </p:cNvPr>
          <p:cNvCxnSpPr>
            <a:cxnSpLocks/>
            <a:stCxn id="7" idx="6"/>
            <a:endCxn id="9" idx="2"/>
          </p:cNvCxnSpPr>
          <p:nvPr/>
        </p:nvCxnSpPr>
        <p:spPr>
          <a:xfrm flipV="1">
            <a:off x="4465664" y="4721440"/>
            <a:ext cx="561393" cy="468052"/>
          </a:xfrm>
          <a:prstGeom prst="bentConnector3">
            <a:avLst>
              <a:gd name="adj1" fmla="val 50000"/>
            </a:avLst>
          </a:prstGeom>
          <a:ln>
            <a:tailEnd type="triangle"/>
          </a:ln>
        </p:spPr>
        <p:style>
          <a:lnRef idx="1">
            <a:schemeClr val="accent4"/>
          </a:lnRef>
          <a:fillRef idx="2">
            <a:schemeClr val="accent4"/>
          </a:fillRef>
          <a:effectRef idx="1">
            <a:schemeClr val="accent4"/>
          </a:effectRef>
          <a:fontRef idx="minor">
            <a:schemeClr val="dk1"/>
          </a:fontRef>
        </p:style>
      </p:cxnSp>
      <p:cxnSp>
        <p:nvCxnSpPr>
          <p:cNvPr id="19" name="Straight Arrow Connector 18">
            <a:extLst>
              <a:ext uri="{FF2B5EF4-FFF2-40B4-BE49-F238E27FC236}">
                <a16:creationId xmlns:a16="http://schemas.microsoft.com/office/drawing/2014/main" id="{B6978063-6E46-4E1F-B20C-37E091727756}"/>
              </a:ext>
            </a:extLst>
          </p:cNvPr>
          <p:cNvCxnSpPr>
            <a:cxnSpLocks/>
            <a:stCxn id="9" idx="6"/>
            <a:endCxn id="15" idx="2"/>
          </p:cNvCxnSpPr>
          <p:nvPr/>
        </p:nvCxnSpPr>
        <p:spPr>
          <a:xfrm>
            <a:off x="6995513" y="4721441"/>
            <a:ext cx="911458" cy="1067957"/>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sp>
        <p:nvSpPr>
          <p:cNvPr id="20" name="Oval 19">
            <a:extLst>
              <a:ext uri="{FF2B5EF4-FFF2-40B4-BE49-F238E27FC236}">
                <a16:creationId xmlns:a16="http://schemas.microsoft.com/office/drawing/2014/main" id="{1B21A491-5339-4569-9C68-C7F54166695A}"/>
              </a:ext>
            </a:extLst>
          </p:cNvPr>
          <p:cNvSpPr/>
          <p:nvPr/>
        </p:nvSpPr>
        <p:spPr>
          <a:xfrm>
            <a:off x="5048978" y="311591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Process-B</a:t>
            </a:r>
          </a:p>
        </p:txBody>
      </p:sp>
      <p:cxnSp>
        <p:nvCxnSpPr>
          <p:cNvPr id="21" name="Straight Arrow Connector 20">
            <a:extLst>
              <a:ext uri="{FF2B5EF4-FFF2-40B4-BE49-F238E27FC236}">
                <a16:creationId xmlns:a16="http://schemas.microsoft.com/office/drawing/2014/main" id="{80A0FF18-F1C0-4717-8FD7-AF659F65A418}"/>
              </a:ext>
            </a:extLst>
          </p:cNvPr>
          <p:cNvCxnSpPr>
            <a:cxnSpLocks/>
            <a:stCxn id="20" idx="6"/>
            <a:endCxn id="12" idx="2"/>
          </p:cNvCxnSpPr>
          <p:nvPr/>
        </p:nvCxnSpPr>
        <p:spPr>
          <a:xfrm flipV="1">
            <a:off x="7017434" y="3048304"/>
            <a:ext cx="913088" cy="535666"/>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22" name="Connector: Elbow 21">
            <a:extLst>
              <a:ext uri="{FF2B5EF4-FFF2-40B4-BE49-F238E27FC236}">
                <a16:creationId xmlns:a16="http://schemas.microsoft.com/office/drawing/2014/main" id="{D338AEFD-4DB6-4C9D-92C3-5C6B6936F061}"/>
              </a:ext>
            </a:extLst>
          </p:cNvPr>
          <p:cNvCxnSpPr>
            <a:cxnSpLocks/>
            <a:stCxn id="6" idx="6"/>
            <a:endCxn id="20" idx="2"/>
          </p:cNvCxnSpPr>
          <p:nvPr/>
        </p:nvCxnSpPr>
        <p:spPr>
          <a:xfrm>
            <a:off x="4465663" y="3061660"/>
            <a:ext cx="583314" cy="522311"/>
          </a:xfrm>
          <a:prstGeom prst="bentConnector3">
            <a:avLst/>
          </a:prstGeom>
          <a:ln>
            <a:tailEnd type="triangle"/>
          </a:ln>
        </p:spPr>
        <p:style>
          <a:lnRef idx="1">
            <a:schemeClr val="accent4"/>
          </a:lnRef>
          <a:fillRef idx="2">
            <a:schemeClr val="accent4"/>
          </a:fillRef>
          <a:effectRef idx="1">
            <a:schemeClr val="accent4"/>
          </a:effectRef>
          <a:fontRef idx="minor">
            <a:schemeClr val="dk1"/>
          </a:fontRef>
        </p:style>
      </p:cxnSp>
      <p:sp>
        <p:nvSpPr>
          <p:cNvPr id="23" name="TextBox 22">
            <a:extLst>
              <a:ext uri="{FF2B5EF4-FFF2-40B4-BE49-F238E27FC236}">
                <a16:creationId xmlns:a16="http://schemas.microsoft.com/office/drawing/2014/main" id="{7A1A1345-4DC9-4D13-95CF-95C8830BE55B}"/>
              </a:ext>
            </a:extLst>
          </p:cNvPr>
          <p:cNvSpPr txBox="1"/>
          <p:nvPr/>
        </p:nvSpPr>
        <p:spPr>
          <a:xfrm>
            <a:off x="2794549" y="1372812"/>
            <a:ext cx="1596912" cy="400110"/>
          </a:xfrm>
          <a:prstGeom prst="rect">
            <a:avLst/>
          </a:prstGeom>
          <a:noFill/>
        </p:spPr>
        <p:txBody>
          <a:bodyPr wrap="none" rtlCol="0">
            <a:spAutoFit/>
          </a:bodyPr>
          <a:lstStyle/>
          <a:p>
            <a:r>
              <a:rPr lang="en-US" sz="2000" dirty="0"/>
              <a:t>Hypothesis</a:t>
            </a:r>
          </a:p>
        </p:txBody>
      </p:sp>
      <p:sp>
        <p:nvSpPr>
          <p:cNvPr id="24" name="TextBox 23">
            <a:extLst>
              <a:ext uri="{FF2B5EF4-FFF2-40B4-BE49-F238E27FC236}">
                <a16:creationId xmlns:a16="http://schemas.microsoft.com/office/drawing/2014/main" id="{4F409898-B751-4857-8BE5-F22222605F36}"/>
              </a:ext>
            </a:extLst>
          </p:cNvPr>
          <p:cNvSpPr txBox="1"/>
          <p:nvPr/>
        </p:nvSpPr>
        <p:spPr>
          <a:xfrm>
            <a:off x="5070965" y="1363430"/>
            <a:ext cx="1999265" cy="400110"/>
          </a:xfrm>
          <a:prstGeom prst="rect">
            <a:avLst/>
          </a:prstGeom>
          <a:noFill/>
        </p:spPr>
        <p:txBody>
          <a:bodyPr wrap="none" rtlCol="0">
            <a:spAutoFit/>
          </a:bodyPr>
          <a:lstStyle/>
          <a:p>
            <a:r>
              <a:rPr lang="en-US" sz="2000" dirty="0"/>
              <a:t>Process Model</a:t>
            </a:r>
          </a:p>
        </p:txBody>
      </p:sp>
      <p:sp>
        <p:nvSpPr>
          <p:cNvPr id="25" name="TextBox 24">
            <a:extLst>
              <a:ext uri="{FF2B5EF4-FFF2-40B4-BE49-F238E27FC236}">
                <a16:creationId xmlns:a16="http://schemas.microsoft.com/office/drawing/2014/main" id="{76594087-3484-40E9-9CF6-312C0D4D143B}"/>
              </a:ext>
            </a:extLst>
          </p:cNvPr>
          <p:cNvSpPr txBox="1"/>
          <p:nvPr/>
        </p:nvSpPr>
        <p:spPr>
          <a:xfrm>
            <a:off x="7762929" y="1352364"/>
            <a:ext cx="2292615" cy="400110"/>
          </a:xfrm>
          <a:prstGeom prst="rect">
            <a:avLst/>
          </a:prstGeom>
          <a:noFill/>
        </p:spPr>
        <p:txBody>
          <a:bodyPr wrap="none" rtlCol="0">
            <a:spAutoFit/>
          </a:bodyPr>
          <a:lstStyle/>
          <a:p>
            <a:r>
              <a:rPr lang="en-US" sz="2000" dirty="0"/>
              <a:t>Statistical Model</a:t>
            </a:r>
          </a:p>
        </p:txBody>
      </p:sp>
    </p:spTree>
    <p:extLst>
      <p:ext uri="{BB962C8B-B14F-4D97-AF65-F5344CB8AC3E}">
        <p14:creationId xmlns:p14="http://schemas.microsoft.com/office/powerpoint/2010/main" val="1240025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684F9-F262-4972-9435-01308BD29790}"/>
              </a:ext>
            </a:extLst>
          </p:cNvPr>
          <p:cNvSpPr>
            <a:spLocks noGrp="1"/>
          </p:cNvSpPr>
          <p:nvPr>
            <p:ph type="title"/>
          </p:nvPr>
        </p:nvSpPr>
        <p:spPr>
          <a:xfrm>
            <a:off x="255947" y="168715"/>
            <a:ext cx="9822399" cy="605642"/>
          </a:xfrm>
        </p:spPr>
        <p:txBody>
          <a:bodyPr/>
          <a:lstStyle/>
          <a:p>
            <a:r>
              <a:rPr lang="en-US" altLang="x-none" sz="2400" b="1" dirty="0">
                <a:ea typeface="ＭＳ Ｐゴシック" charset="-128"/>
              </a:rPr>
              <a:t>Statistical Modeling- </a:t>
            </a:r>
            <a:r>
              <a:rPr lang="en-US" altLang="x-none" b="1" dirty="0">
                <a:ea typeface="ＭＳ Ｐゴシック" charset="-128"/>
              </a:rPr>
              <a:t>different processes same model</a:t>
            </a:r>
            <a:endParaRPr lang="en-US" dirty="0"/>
          </a:p>
        </p:txBody>
      </p:sp>
      <p:sp>
        <p:nvSpPr>
          <p:cNvPr id="4" name="Slide Number Placeholder 3">
            <a:extLst>
              <a:ext uri="{FF2B5EF4-FFF2-40B4-BE49-F238E27FC236}">
                <a16:creationId xmlns:a16="http://schemas.microsoft.com/office/drawing/2014/main" id="{F0033B56-3364-4AFB-A3DE-3A3DE74594B3}"/>
              </a:ext>
            </a:extLst>
          </p:cNvPr>
          <p:cNvSpPr>
            <a:spLocks noGrp="1"/>
          </p:cNvSpPr>
          <p:nvPr>
            <p:ph type="sldNum" sz="quarter" idx="12"/>
          </p:nvPr>
        </p:nvSpPr>
        <p:spPr/>
        <p:txBody>
          <a:bodyPr/>
          <a:lstStyle/>
          <a:p>
            <a:fld id="{81561042-0DC2-4A04-AA50-F6D44EB20EBA}" type="slidenum">
              <a:rPr lang="en-US" smtClean="0"/>
              <a:t>17</a:t>
            </a:fld>
            <a:endParaRPr lang="en-US"/>
          </a:p>
        </p:txBody>
      </p:sp>
      <p:sp>
        <p:nvSpPr>
          <p:cNvPr id="5" name="Rectangle 4">
            <a:extLst>
              <a:ext uri="{FF2B5EF4-FFF2-40B4-BE49-F238E27FC236}">
                <a16:creationId xmlns:a16="http://schemas.microsoft.com/office/drawing/2014/main" id="{C7F68E98-4781-4C26-8599-6B2F24DC1AB9}"/>
              </a:ext>
            </a:extLst>
          </p:cNvPr>
          <p:cNvSpPr/>
          <p:nvPr/>
        </p:nvSpPr>
        <p:spPr>
          <a:xfrm>
            <a:off x="2617764" y="4798371"/>
            <a:ext cx="7597278" cy="369332"/>
          </a:xfrm>
          <a:prstGeom prst="rect">
            <a:avLst/>
          </a:prstGeom>
        </p:spPr>
        <p:txBody>
          <a:bodyPr wrap="square">
            <a:spAutoFit/>
          </a:bodyPr>
          <a:lstStyle/>
          <a:p>
            <a:r>
              <a:rPr lang="en-US" dirty="0"/>
              <a:t>https://www.autodeskresearch.com/publications/samestats</a:t>
            </a:r>
          </a:p>
        </p:txBody>
      </p:sp>
      <p:pic>
        <p:nvPicPr>
          <p:cNvPr id="6" name="Picture 5">
            <a:extLst>
              <a:ext uri="{FF2B5EF4-FFF2-40B4-BE49-F238E27FC236}">
                <a16:creationId xmlns:a16="http://schemas.microsoft.com/office/drawing/2014/main" id="{4FF41018-C25B-4C56-940B-F423823A9120}"/>
              </a:ext>
            </a:extLst>
          </p:cNvPr>
          <p:cNvPicPr>
            <a:picLocks noChangeAspect="1"/>
          </p:cNvPicPr>
          <p:nvPr/>
        </p:nvPicPr>
        <p:blipFill>
          <a:blip r:embed="rId2"/>
          <a:stretch>
            <a:fillRect/>
          </a:stretch>
        </p:blipFill>
        <p:spPr>
          <a:xfrm>
            <a:off x="2423593" y="1636071"/>
            <a:ext cx="7877175" cy="3162300"/>
          </a:xfrm>
          <a:prstGeom prst="rect">
            <a:avLst/>
          </a:prstGeom>
        </p:spPr>
      </p:pic>
    </p:spTree>
    <p:extLst>
      <p:ext uri="{BB962C8B-B14F-4D97-AF65-F5344CB8AC3E}">
        <p14:creationId xmlns:p14="http://schemas.microsoft.com/office/powerpoint/2010/main" val="202540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D31B-A999-431B-9142-A9835C6F33A3}"/>
              </a:ext>
            </a:extLst>
          </p:cNvPr>
          <p:cNvSpPr>
            <a:spLocks noGrp="1"/>
          </p:cNvSpPr>
          <p:nvPr>
            <p:ph type="title"/>
          </p:nvPr>
        </p:nvSpPr>
        <p:spPr>
          <a:xfrm>
            <a:off x="478369" y="144001"/>
            <a:ext cx="9169401" cy="637849"/>
          </a:xfrm>
        </p:spPr>
        <p:txBody>
          <a:bodyPr/>
          <a:lstStyle/>
          <a:p>
            <a:r>
              <a:rPr lang="en-US" altLang="x-none" b="1" dirty="0">
                <a:ea typeface="ＭＳ Ｐゴシック" charset="-128"/>
              </a:rPr>
              <a:t>Statistical Modeling - </a:t>
            </a:r>
            <a:r>
              <a:rPr lang="en-US" altLang="x-none" sz="3200" b="1" dirty="0">
                <a:ea typeface="ＭＳ Ｐゴシック" charset="-128"/>
              </a:rPr>
              <a:t>falsifiability</a:t>
            </a:r>
            <a:endParaRPr lang="en-US" dirty="0"/>
          </a:p>
        </p:txBody>
      </p:sp>
      <p:sp>
        <p:nvSpPr>
          <p:cNvPr id="4" name="Slide Number Placeholder 3">
            <a:extLst>
              <a:ext uri="{FF2B5EF4-FFF2-40B4-BE49-F238E27FC236}">
                <a16:creationId xmlns:a16="http://schemas.microsoft.com/office/drawing/2014/main" id="{3535C927-C73C-4DDC-AA68-A6C60676AAF9}"/>
              </a:ext>
            </a:extLst>
          </p:cNvPr>
          <p:cNvSpPr>
            <a:spLocks noGrp="1"/>
          </p:cNvSpPr>
          <p:nvPr>
            <p:ph type="sldNum" sz="quarter" idx="12"/>
          </p:nvPr>
        </p:nvSpPr>
        <p:spPr/>
        <p:txBody>
          <a:bodyPr/>
          <a:lstStyle/>
          <a:p>
            <a:fld id="{81561042-0DC2-4A04-AA50-F6D44EB20EBA}" type="slidenum">
              <a:rPr lang="en-US" smtClean="0"/>
              <a:t>18</a:t>
            </a:fld>
            <a:endParaRPr lang="en-US"/>
          </a:p>
        </p:txBody>
      </p:sp>
      <p:sp>
        <p:nvSpPr>
          <p:cNvPr id="5" name="Rectangle 3">
            <a:extLst>
              <a:ext uri="{FF2B5EF4-FFF2-40B4-BE49-F238E27FC236}">
                <a16:creationId xmlns:a16="http://schemas.microsoft.com/office/drawing/2014/main" id="{98EDF25D-5B50-4BC7-93A7-40D9C4CCD47F}"/>
              </a:ext>
            </a:extLst>
          </p:cNvPr>
          <p:cNvSpPr txBox="1">
            <a:spLocks noChangeArrowheads="1"/>
          </p:cNvSpPr>
          <p:nvPr/>
        </p:nvSpPr>
        <p:spPr bwMode="auto">
          <a:xfrm>
            <a:off x="963828" y="1371600"/>
            <a:ext cx="9475574" cy="1136650"/>
          </a:xfrm>
          <a:prstGeom prst="rect">
            <a:avLst/>
          </a:prstGeom>
          <a:noFill/>
          <a:ln w="9525">
            <a:noFill/>
            <a:miter lim="800000"/>
            <a:headEnd/>
            <a:tailEnd/>
          </a:ln>
        </p:spPr>
        <p:txBody>
          <a:bodyPr lIns="0" tIns="0" rIns="0" bIns="0"/>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Hypothesis must be falsifiable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Process or model that can negate the hypothesis</a:t>
            </a:r>
          </a:p>
        </p:txBody>
      </p:sp>
      <p:sp>
        <p:nvSpPr>
          <p:cNvPr id="6" name="Rectangle 5">
            <a:extLst>
              <a:ext uri="{FF2B5EF4-FFF2-40B4-BE49-F238E27FC236}">
                <a16:creationId xmlns:a16="http://schemas.microsoft.com/office/drawing/2014/main" id="{1FE46F69-BA6F-4307-8D37-4E7A9811567A}"/>
              </a:ext>
            </a:extLst>
          </p:cNvPr>
          <p:cNvSpPr/>
          <p:nvPr/>
        </p:nvSpPr>
        <p:spPr>
          <a:xfrm>
            <a:off x="716692" y="2516411"/>
            <a:ext cx="9016791" cy="3088602"/>
          </a:xfrm>
          <a:prstGeom prst="rect">
            <a:avLst/>
          </a:prstGeom>
        </p:spPr>
        <p:txBody>
          <a:bodyPr wrap="square">
            <a:spAutoFit/>
          </a:bodyPr>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However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Hypothesis are not models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Measurement error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Latent variables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modus tollens</a:t>
            </a:r>
          </a:p>
          <a:p>
            <a:pPr marL="1357313" lvl="3"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Denying the consequence</a:t>
            </a:r>
          </a:p>
          <a:p>
            <a:pPr marL="1814513" lvl="4"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“If A then B, if </a:t>
            </a:r>
            <a:r>
              <a:rPr lang="en-US" sz="2000" b="1" kern="0" dirty="0">
                <a:ea typeface="ＭＳ Ｐゴシック" pitchFamily="-112" charset="-128"/>
              </a:rPr>
              <a:t>not</a:t>
            </a:r>
            <a:r>
              <a:rPr lang="en-US" sz="2000" kern="0" dirty="0">
                <a:ea typeface="ＭＳ Ｐゴシック" pitchFamily="-112" charset="-128"/>
              </a:rPr>
              <a:t> B then </a:t>
            </a:r>
            <a:r>
              <a:rPr lang="en-US" sz="2000" b="1" kern="0" dirty="0">
                <a:ea typeface="ＭＳ Ｐゴシック" pitchFamily="-112" charset="-128"/>
              </a:rPr>
              <a:t>not</a:t>
            </a:r>
            <a:r>
              <a:rPr lang="en-US" sz="2000" kern="0" dirty="0">
                <a:ea typeface="ＭＳ Ｐゴシック" pitchFamily="-112" charset="-128"/>
              </a:rPr>
              <a:t> A”</a:t>
            </a:r>
          </a:p>
        </p:txBody>
      </p:sp>
      <p:sp>
        <p:nvSpPr>
          <p:cNvPr id="7" name="TextBox 6">
            <a:extLst>
              <a:ext uri="{FF2B5EF4-FFF2-40B4-BE49-F238E27FC236}">
                <a16:creationId xmlns:a16="http://schemas.microsoft.com/office/drawing/2014/main" id="{E3B9BB31-1966-4F6C-A53B-1D932E748D16}"/>
              </a:ext>
            </a:extLst>
          </p:cNvPr>
          <p:cNvSpPr txBox="1"/>
          <p:nvPr/>
        </p:nvSpPr>
        <p:spPr bwMode="gray">
          <a:xfrm>
            <a:off x="963828" y="5980524"/>
            <a:ext cx="9626838" cy="379078"/>
          </a:xfrm>
          <a:prstGeom prst="rect">
            <a:avLst/>
          </a:prstGeom>
          <a:solidFill>
            <a:schemeClr val="accent3">
              <a:lumMod val="20000"/>
              <a:lumOff val="80000"/>
            </a:schemeClr>
          </a:solidFill>
        </p:spPr>
        <p:txBody>
          <a:bodyPr wrap="square">
            <a:spAutoFit/>
          </a:bodyPr>
          <a:lstStyle/>
          <a:p>
            <a:pPr marL="636588" lvl="2">
              <a:lnSpc>
                <a:spcPct val="115000"/>
              </a:lnSpc>
              <a:spcBef>
                <a:spcPct val="30000"/>
              </a:spcBef>
              <a:buClr>
                <a:schemeClr val="accent1"/>
              </a:buClr>
              <a:defRPr/>
            </a:pPr>
            <a:r>
              <a:rPr lang="en-US" sz="1800" kern="0" dirty="0">
                <a:ea typeface="ＭＳ Ｐゴシック" pitchFamily="-112" charset="-128"/>
              </a:rPr>
              <a:t>What we cannot know because it does not exist – Sean Carrol </a:t>
            </a:r>
          </a:p>
        </p:txBody>
      </p:sp>
    </p:spTree>
    <p:extLst>
      <p:ext uri="{BB962C8B-B14F-4D97-AF65-F5344CB8AC3E}">
        <p14:creationId xmlns:p14="http://schemas.microsoft.com/office/powerpoint/2010/main" val="37267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2518-CFB0-45C7-A4EB-62BCDA1A9EFD}"/>
              </a:ext>
            </a:extLst>
          </p:cNvPr>
          <p:cNvSpPr>
            <a:spLocks noGrp="1"/>
          </p:cNvSpPr>
          <p:nvPr>
            <p:ph type="title"/>
          </p:nvPr>
        </p:nvSpPr>
        <p:spPr>
          <a:xfrm>
            <a:off x="478369" y="144001"/>
            <a:ext cx="9169401" cy="637849"/>
          </a:xfrm>
        </p:spPr>
        <p:txBody>
          <a:bodyPr/>
          <a:lstStyle/>
          <a:p>
            <a:r>
              <a:rPr lang="en-US" altLang="x-none" b="1" dirty="0">
                <a:ea typeface="ＭＳ Ｐゴシック" charset="-128"/>
              </a:rPr>
              <a:t>Statistical Modeling - </a:t>
            </a:r>
            <a:r>
              <a:rPr lang="en-US" altLang="x-none" sz="3200" b="1" dirty="0">
                <a:ea typeface="ＭＳ Ｐゴシック" charset="-128"/>
              </a:rPr>
              <a:t>plausibility</a:t>
            </a:r>
            <a:endParaRPr lang="en-US" dirty="0"/>
          </a:p>
        </p:txBody>
      </p:sp>
      <p:sp>
        <p:nvSpPr>
          <p:cNvPr id="4" name="Slide Number Placeholder 3">
            <a:extLst>
              <a:ext uri="{FF2B5EF4-FFF2-40B4-BE49-F238E27FC236}">
                <a16:creationId xmlns:a16="http://schemas.microsoft.com/office/drawing/2014/main" id="{E80B43A7-FF92-47BB-8112-4A469F773498}"/>
              </a:ext>
            </a:extLst>
          </p:cNvPr>
          <p:cNvSpPr>
            <a:spLocks noGrp="1"/>
          </p:cNvSpPr>
          <p:nvPr>
            <p:ph type="sldNum" sz="quarter" idx="12"/>
          </p:nvPr>
        </p:nvSpPr>
        <p:spPr/>
        <p:txBody>
          <a:bodyPr/>
          <a:lstStyle/>
          <a:p>
            <a:fld id="{81561042-0DC2-4A04-AA50-F6D44EB20EBA}" type="slidenum">
              <a:rPr lang="en-US" smtClean="0"/>
              <a:t>19</a:t>
            </a:fld>
            <a:endParaRPr lang="en-US"/>
          </a:p>
        </p:txBody>
      </p:sp>
      <p:sp>
        <p:nvSpPr>
          <p:cNvPr id="5" name="Rectangle 3">
            <a:extLst>
              <a:ext uri="{FF2B5EF4-FFF2-40B4-BE49-F238E27FC236}">
                <a16:creationId xmlns:a16="http://schemas.microsoft.com/office/drawing/2014/main" id="{2B9E2523-973F-4198-8899-8AB7ED855612}"/>
              </a:ext>
            </a:extLst>
          </p:cNvPr>
          <p:cNvSpPr txBox="1">
            <a:spLocks noChangeArrowheads="1"/>
          </p:cNvSpPr>
          <p:nvPr/>
        </p:nvSpPr>
        <p:spPr bwMode="auto">
          <a:xfrm>
            <a:off x="568412" y="1072498"/>
            <a:ext cx="9870990" cy="5482126"/>
          </a:xfrm>
          <a:prstGeom prst="rect">
            <a:avLst/>
          </a:prstGeom>
          <a:noFill/>
          <a:ln w="9525">
            <a:noFill/>
            <a:miter lim="800000"/>
            <a:headEnd/>
            <a:tailEnd/>
          </a:ln>
        </p:spPr>
        <p:txBody>
          <a:bodyPr lIns="0" tIns="0" rIns="0" bIns="0"/>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Ockham Razor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Highest rate of predictions by assumptions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Fewest assumptions for the same predictions</a:t>
            </a:r>
          </a:p>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Metrics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Error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Variance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Correlation</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Area under the curve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Risk of Overfitting </a:t>
            </a:r>
          </a:p>
          <a:p>
            <a:pPr marL="1357313" lvl="3"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Out of Distribution (OOD) Error</a:t>
            </a:r>
          </a:p>
          <a:p>
            <a:pPr marL="1357313" lvl="3"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WAIC, Pareto Smooth Cross-Validation</a:t>
            </a:r>
          </a:p>
        </p:txBody>
      </p:sp>
    </p:spTree>
    <p:extLst>
      <p:ext uri="{BB962C8B-B14F-4D97-AF65-F5344CB8AC3E}">
        <p14:creationId xmlns:p14="http://schemas.microsoft.com/office/powerpoint/2010/main" val="396661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E955B-A4CD-456E-8D9C-AABAFDACD721}"/>
              </a:ext>
            </a:extLst>
          </p:cNvPr>
          <p:cNvSpPr/>
          <p:nvPr/>
        </p:nvSpPr>
        <p:spPr bwMode="gray">
          <a:xfrm>
            <a:off x="0" y="5353648"/>
            <a:ext cx="12192000" cy="1504352"/>
          </a:xfrm>
          <a:prstGeom prst="rect">
            <a:avLst/>
          </a:prstGeom>
          <a:solidFill>
            <a:srgbClr val="B1063A">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Quick recap – Where are we now?</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2</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87459" y="852481"/>
            <a:ext cx="6062497" cy="5951886"/>
          </a:xfrm>
          <a:prstGeom prst="rect">
            <a:avLst/>
          </a:prstGeom>
          <a:noFill/>
        </p:spPr>
        <p:txBody>
          <a:bodyPr wrap="square">
            <a:spAutoFit/>
          </a:bodyPr>
          <a:lstStyle/>
          <a:p>
            <a:pPr marL="342900" indent="-342900">
              <a:lnSpc>
                <a:spcPct val="150000"/>
              </a:lnSpc>
              <a:buFont typeface="+mj-lt"/>
              <a:buAutoNum type="arabicPeriod"/>
            </a:pPr>
            <a:r>
              <a:rPr lang="en-US" sz="1600" i="0" dirty="0">
                <a:solidFill>
                  <a:srgbClr val="222222"/>
                </a:solidFill>
                <a:effectLst/>
                <a:latin typeface="+mj-lt"/>
              </a:rPr>
              <a:t>Graph Metr</a:t>
            </a:r>
            <a:r>
              <a:rPr lang="en-US" sz="1600" dirty="0">
                <a:solidFill>
                  <a:srgbClr val="222222"/>
                </a:solidFill>
                <a:latin typeface="+mj-lt"/>
              </a:rPr>
              <a:t>ics and Random Models</a:t>
            </a:r>
          </a:p>
          <a:p>
            <a:pPr marL="342900" indent="-342900">
              <a:lnSpc>
                <a:spcPct val="150000"/>
              </a:lnSpc>
              <a:buFont typeface="+mj-lt"/>
              <a:buAutoNum type="arabicPeriod"/>
            </a:pPr>
            <a:r>
              <a:rPr lang="en-US" sz="1600" dirty="0">
                <a:solidFill>
                  <a:srgbClr val="222222"/>
                </a:solidFill>
                <a:latin typeface="+mj-lt"/>
              </a:rPr>
              <a:t>Graph Classification - Clustering</a:t>
            </a:r>
          </a:p>
          <a:p>
            <a:pPr marL="342900" indent="-342900">
              <a:lnSpc>
                <a:spcPct val="150000"/>
              </a:lnSpc>
              <a:buFont typeface="+mj-lt"/>
              <a:buAutoNum type="arabicPeriod"/>
            </a:pPr>
            <a:r>
              <a:rPr lang="en-US" sz="1600" dirty="0">
                <a:solidFill>
                  <a:srgbClr val="222222"/>
                </a:solidFill>
                <a:latin typeface="+mj-lt"/>
              </a:rPr>
              <a:t>Graph Sampling - </a:t>
            </a:r>
            <a:r>
              <a:rPr lang="en-US" sz="1600" i="0" dirty="0">
                <a:solidFill>
                  <a:srgbClr val="222222"/>
                </a:solidFill>
                <a:effectLst/>
                <a:latin typeface="+mj-lt"/>
              </a:rPr>
              <a:t>Random Walks</a:t>
            </a:r>
          </a:p>
          <a:p>
            <a:pPr marL="342900" indent="-342900">
              <a:lnSpc>
                <a:spcPct val="150000"/>
              </a:lnSpc>
              <a:buFont typeface="+mj-lt"/>
              <a:buAutoNum type="arabicPeriod"/>
            </a:pPr>
            <a:r>
              <a:rPr lang="en-US" sz="1600" dirty="0">
                <a:solidFill>
                  <a:srgbClr val="222222"/>
                </a:solidFill>
                <a:latin typeface="+mj-lt"/>
              </a:rPr>
              <a:t>Graph Embeddings - Message Passing</a:t>
            </a:r>
          </a:p>
          <a:p>
            <a:pPr marL="342900" indent="-342900">
              <a:lnSpc>
                <a:spcPct val="150000"/>
              </a:lnSpc>
              <a:buFont typeface="+mj-lt"/>
              <a:buAutoNum type="arabicPeriod"/>
            </a:pPr>
            <a:r>
              <a:rPr lang="en-US" sz="1600" dirty="0">
                <a:solidFill>
                  <a:srgbClr val="222222"/>
                </a:solidFill>
                <a:latin typeface="+mj-lt"/>
              </a:rPr>
              <a:t>PageRank</a:t>
            </a:r>
          </a:p>
          <a:p>
            <a:pPr marL="342900" indent="-342900">
              <a:lnSpc>
                <a:spcPct val="150000"/>
              </a:lnSpc>
              <a:buFont typeface="+mj-lt"/>
              <a:buAutoNum type="arabicPeriod"/>
            </a:pPr>
            <a:r>
              <a:rPr lang="en-US" sz="1600" dirty="0">
                <a:solidFill>
                  <a:srgbClr val="222222"/>
                </a:solidFill>
                <a:latin typeface="+mj-lt"/>
              </a:rPr>
              <a:t>Graph Structure Learning</a:t>
            </a:r>
          </a:p>
          <a:p>
            <a:pPr marL="342900" indent="-342900">
              <a:lnSpc>
                <a:spcPct val="150000"/>
              </a:lnSpc>
              <a:buFont typeface="+mj-lt"/>
              <a:buAutoNum type="arabicPeriod"/>
            </a:pPr>
            <a:r>
              <a:rPr lang="en-US" sz="1600" dirty="0">
                <a:solidFill>
                  <a:srgbClr val="222222"/>
                </a:solidFill>
                <a:latin typeface="+mj-lt"/>
              </a:rPr>
              <a:t>Graph Convolutional Networks</a:t>
            </a:r>
          </a:p>
          <a:p>
            <a:pPr marL="342900" indent="-342900">
              <a:lnSpc>
                <a:spcPct val="150000"/>
              </a:lnSpc>
              <a:buFont typeface="+mj-lt"/>
              <a:buAutoNum type="arabicPeriod"/>
            </a:pPr>
            <a:r>
              <a:rPr lang="en-US" sz="1600" dirty="0">
                <a:solidFill>
                  <a:srgbClr val="222222"/>
                </a:solidFill>
                <a:latin typeface="+mj-lt"/>
              </a:rPr>
              <a:t>Graph Attention Networks</a:t>
            </a:r>
          </a:p>
          <a:p>
            <a:pPr marL="342900" indent="-342900">
              <a:lnSpc>
                <a:spcPct val="150000"/>
              </a:lnSpc>
              <a:buFont typeface="+mj-lt"/>
              <a:buAutoNum type="arabicPeriod"/>
            </a:pPr>
            <a:r>
              <a:rPr lang="en-US" sz="1600" dirty="0">
                <a:solidFill>
                  <a:srgbClr val="222222"/>
                </a:solidFill>
                <a:latin typeface="+mj-lt"/>
              </a:rPr>
              <a:t>Graph Evolution Networks</a:t>
            </a:r>
          </a:p>
          <a:p>
            <a:pPr marL="342900" indent="-342900">
              <a:lnSpc>
                <a:spcPct val="150000"/>
              </a:lnSpc>
              <a:buFont typeface="+mj-lt"/>
              <a:buAutoNum type="arabicPeriod"/>
            </a:pPr>
            <a:r>
              <a:rPr lang="en-US" sz="1600" dirty="0">
                <a:solidFill>
                  <a:srgbClr val="222222"/>
                </a:solidFill>
                <a:latin typeface="+mj-lt"/>
              </a:rPr>
              <a:t> Temporal Graph Networks </a:t>
            </a:r>
          </a:p>
          <a:p>
            <a:pPr marL="342900" indent="-342900">
              <a:lnSpc>
                <a:spcPct val="150000"/>
              </a:lnSpc>
              <a:buFont typeface="+mj-lt"/>
              <a:buAutoNum type="arabicPeriod"/>
            </a:pPr>
            <a:r>
              <a:rPr lang="en-US" sz="1600" dirty="0">
                <a:solidFill>
                  <a:srgbClr val="222222"/>
                </a:solidFill>
                <a:latin typeface="+mj-lt"/>
              </a:rPr>
              <a:t> Graph Neural Differential Equations</a:t>
            </a:r>
          </a:p>
          <a:p>
            <a:pPr marL="342900" indent="-342900">
              <a:lnSpc>
                <a:spcPct val="150000"/>
              </a:lnSpc>
              <a:buFont typeface="+mj-lt"/>
              <a:buAutoNum type="arabicPeriod"/>
            </a:pPr>
            <a:r>
              <a:rPr lang="en-US" sz="1600" dirty="0">
                <a:solidFill>
                  <a:srgbClr val="222222"/>
                </a:solidFill>
                <a:latin typeface="+mj-lt"/>
              </a:rPr>
              <a:t> Deep Graph Generative Models</a:t>
            </a:r>
          </a:p>
          <a:p>
            <a:pPr marL="342900" indent="-342900">
              <a:lnSpc>
                <a:spcPct val="150000"/>
              </a:lnSpc>
              <a:buFont typeface="+mj-lt"/>
              <a:buAutoNum type="arabicPeriod"/>
            </a:pPr>
            <a:r>
              <a:rPr lang="en-US" sz="1600" b="1" dirty="0"/>
              <a:t> Causal Graph Neural Networks</a:t>
            </a:r>
          </a:p>
          <a:p>
            <a:pPr marL="342900" indent="-342900">
              <a:lnSpc>
                <a:spcPct val="150000"/>
              </a:lnSpc>
              <a:buFont typeface="+mj-lt"/>
              <a:buAutoNum type="arabicPeriod"/>
            </a:pPr>
            <a:r>
              <a:rPr lang="en-US" sz="1600" dirty="0"/>
              <a:t> Propagation Graph Neural Networks </a:t>
            </a:r>
          </a:p>
          <a:p>
            <a:pPr marL="800100" lvl="1" indent="-342900">
              <a:lnSpc>
                <a:spcPct val="150000"/>
              </a:lnSpc>
              <a:buFont typeface="Arial" panose="020B0604020202020204" pitchFamily="34" charset="0"/>
              <a:buChar char="•"/>
            </a:pPr>
            <a:r>
              <a:rPr lang="en-US" sz="1600" dirty="0"/>
              <a:t>Network Effects, Cascading and Contagion</a:t>
            </a:r>
          </a:p>
          <a:p>
            <a:pPr marL="800100" lvl="1" indent="-342900">
              <a:lnSpc>
                <a:spcPct val="150000"/>
              </a:lnSpc>
              <a:buFont typeface="Arial" panose="020B0604020202020204" pitchFamily="34" charset="0"/>
              <a:buChar char="•"/>
            </a:pPr>
            <a:r>
              <a:rPr lang="en-US" sz="1600" dirty="0"/>
              <a:t>Outbreak Detection and Influence Maximization</a:t>
            </a:r>
            <a:endParaRPr lang="en-US" dirty="0">
              <a:solidFill>
                <a:srgbClr val="222222"/>
              </a:solidFill>
              <a:latin typeface="+mj-lt"/>
            </a:endParaRPr>
          </a:p>
        </p:txBody>
      </p:sp>
      <p:sp>
        <p:nvSpPr>
          <p:cNvPr id="3" name="Right Brace 2">
            <a:extLst>
              <a:ext uri="{FF2B5EF4-FFF2-40B4-BE49-F238E27FC236}">
                <a16:creationId xmlns:a16="http://schemas.microsoft.com/office/drawing/2014/main" id="{84AFEFE2-C6EC-4D70-B6A9-EA6049991254}"/>
              </a:ext>
            </a:extLst>
          </p:cNvPr>
          <p:cNvSpPr/>
          <p:nvPr/>
        </p:nvSpPr>
        <p:spPr bwMode="gray">
          <a:xfrm>
            <a:off x="5520531" y="1114697"/>
            <a:ext cx="391886" cy="14978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2A4B4BE-8E12-4FB8-A865-9329AB6639E8}"/>
              </a:ext>
            </a:extLst>
          </p:cNvPr>
          <p:cNvSpPr/>
          <p:nvPr/>
        </p:nvSpPr>
        <p:spPr bwMode="gray">
          <a:xfrm>
            <a:off x="5556774" y="2922377"/>
            <a:ext cx="383177" cy="2212593"/>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D3D2C95-6798-4E3A-A190-0D6228A1A053}"/>
              </a:ext>
            </a:extLst>
          </p:cNvPr>
          <p:cNvSpPr txBox="1"/>
          <p:nvPr/>
        </p:nvSpPr>
        <p:spPr bwMode="gray">
          <a:xfrm>
            <a:off x="6040865" y="1694082"/>
            <a:ext cx="2505321" cy="4206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Description models</a:t>
            </a:r>
          </a:p>
        </p:txBody>
      </p:sp>
      <p:sp>
        <p:nvSpPr>
          <p:cNvPr id="10" name="TextBox 9">
            <a:extLst>
              <a:ext uri="{FF2B5EF4-FFF2-40B4-BE49-F238E27FC236}">
                <a16:creationId xmlns:a16="http://schemas.microsoft.com/office/drawing/2014/main" id="{0EA1C55D-B08A-427E-83A5-373028255984}"/>
              </a:ext>
            </a:extLst>
          </p:cNvPr>
          <p:cNvSpPr txBox="1"/>
          <p:nvPr/>
        </p:nvSpPr>
        <p:spPr bwMode="gray">
          <a:xfrm>
            <a:off x="6096000" y="3875669"/>
            <a:ext cx="2272937"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Prediction models</a:t>
            </a:r>
          </a:p>
        </p:txBody>
      </p:sp>
      <p:sp>
        <p:nvSpPr>
          <p:cNvPr id="12" name="TextBox 11">
            <a:extLst>
              <a:ext uri="{FF2B5EF4-FFF2-40B4-BE49-F238E27FC236}">
                <a16:creationId xmlns:a16="http://schemas.microsoft.com/office/drawing/2014/main" id="{54D9302E-E209-43A5-9FA6-79140C433C07}"/>
              </a:ext>
            </a:extLst>
          </p:cNvPr>
          <p:cNvSpPr txBox="1"/>
          <p:nvPr/>
        </p:nvSpPr>
        <p:spPr bwMode="gray">
          <a:xfrm>
            <a:off x="8694470" y="1358752"/>
            <a:ext cx="3144050" cy="14268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Understand a phenomenon</a:t>
            </a:r>
          </a:p>
          <a:p>
            <a:pPr>
              <a:spcBef>
                <a:spcPts val="300"/>
              </a:spcBef>
              <a:spcAft>
                <a:spcPts val="300"/>
              </a:spcAft>
              <a:buClr>
                <a:schemeClr val="accent1"/>
              </a:buClr>
              <a:buSzPct val="90000"/>
            </a:pPr>
            <a:r>
              <a:rPr lang="en-US" dirty="0"/>
              <a:t>Extract features</a:t>
            </a:r>
          </a:p>
          <a:p>
            <a:pPr>
              <a:spcBef>
                <a:spcPts val="300"/>
              </a:spcBef>
              <a:spcAft>
                <a:spcPts val="300"/>
              </a:spcAft>
              <a:buClr>
                <a:schemeClr val="accent1"/>
              </a:buClr>
              <a:buSzPct val="90000"/>
            </a:pPr>
            <a:r>
              <a:rPr lang="en-US" dirty="0"/>
              <a:t>Stablish baselines</a:t>
            </a:r>
          </a:p>
          <a:p>
            <a:pPr>
              <a:spcBef>
                <a:spcPts val="300"/>
              </a:spcBef>
              <a:spcAft>
                <a:spcPts val="300"/>
              </a:spcAft>
              <a:buClr>
                <a:schemeClr val="accent1"/>
              </a:buClr>
              <a:buSzPct val="90000"/>
            </a:pPr>
            <a:r>
              <a:rPr lang="en-US" dirty="0"/>
              <a:t>Preprocessing data</a:t>
            </a:r>
          </a:p>
        </p:txBody>
      </p:sp>
      <p:sp>
        <p:nvSpPr>
          <p:cNvPr id="15" name="TextBox 14">
            <a:extLst>
              <a:ext uri="{FF2B5EF4-FFF2-40B4-BE49-F238E27FC236}">
                <a16:creationId xmlns:a16="http://schemas.microsoft.com/office/drawing/2014/main" id="{8CF06FA7-B0AC-4082-9584-8B9A849C7A2B}"/>
              </a:ext>
            </a:extLst>
          </p:cNvPr>
          <p:cNvSpPr txBox="1"/>
          <p:nvPr/>
        </p:nvSpPr>
        <p:spPr bwMode="gray">
          <a:xfrm>
            <a:off x="8546186" y="973043"/>
            <a:ext cx="2727960" cy="369332"/>
          </a:xfrm>
          <a:prstGeom prst="rect">
            <a:avLst/>
          </a:prstGeom>
          <a:noFill/>
        </p:spPr>
        <p:txBody>
          <a:bodyPr wrap="square">
            <a:spAutoFit/>
          </a:bodyPr>
          <a:lstStyle/>
          <a:p>
            <a:pPr>
              <a:spcBef>
                <a:spcPts val="300"/>
              </a:spcBef>
              <a:spcAft>
                <a:spcPts val="300"/>
              </a:spcAft>
              <a:buClr>
                <a:schemeClr val="accent1"/>
              </a:buClr>
              <a:buSzPct val="90000"/>
            </a:pPr>
            <a:r>
              <a:rPr lang="en-US" b="1" dirty="0"/>
              <a:t>Design concerns</a:t>
            </a:r>
          </a:p>
        </p:txBody>
      </p:sp>
      <p:sp>
        <p:nvSpPr>
          <p:cNvPr id="16" name="TextBox 15">
            <a:extLst>
              <a:ext uri="{FF2B5EF4-FFF2-40B4-BE49-F238E27FC236}">
                <a16:creationId xmlns:a16="http://schemas.microsoft.com/office/drawing/2014/main" id="{F1C5DA3B-6DB3-4A2D-A4BB-E8DC068A07AA}"/>
              </a:ext>
            </a:extLst>
          </p:cNvPr>
          <p:cNvSpPr txBox="1"/>
          <p:nvPr/>
        </p:nvSpPr>
        <p:spPr bwMode="gray">
          <a:xfrm>
            <a:off x="8637958" y="3276912"/>
            <a:ext cx="3395485" cy="1357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 an outcome</a:t>
            </a:r>
          </a:p>
          <a:p>
            <a:pPr>
              <a:spcBef>
                <a:spcPts val="300"/>
              </a:spcBef>
              <a:spcAft>
                <a:spcPts val="300"/>
              </a:spcAft>
              <a:buClr>
                <a:schemeClr val="accent1"/>
              </a:buClr>
              <a:buSzPct val="90000"/>
            </a:pPr>
            <a:r>
              <a:rPr lang="en-US" dirty="0"/>
              <a:t>ML architecture and pipeline</a:t>
            </a:r>
          </a:p>
          <a:p>
            <a:pPr>
              <a:spcBef>
                <a:spcPts val="300"/>
              </a:spcBef>
              <a:spcAft>
                <a:spcPts val="300"/>
              </a:spcAft>
              <a:buClr>
                <a:schemeClr val="accent1"/>
              </a:buClr>
              <a:buSzPct val="90000"/>
            </a:pPr>
            <a:r>
              <a:rPr lang="en-US" dirty="0"/>
              <a:t>Training models</a:t>
            </a:r>
          </a:p>
          <a:p>
            <a:pPr>
              <a:spcBef>
                <a:spcPts val="300"/>
              </a:spcBef>
              <a:spcAft>
                <a:spcPts val="300"/>
              </a:spcAft>
              <a:buClr>
                <a:schemeClr val="accent1"/>
              </a:buClr>
              <a:buSzPct val="90000"/>
            </a:pPr>
            <a:r>
              <a:rPr lang="en-US" dirty="0"/>
              <a:t>Evaluation models</a:t>
            </a:r>
          </a:p>
        </p:txBody>
      </p:sp>
      <p:sp>
        <p:nvSpPr>
          <p:cNvPr id="20" name="TextBox 19">
            <a:extLst>
              <a:ext uri="{FF2B5EF4-FFF2-40B4-BE49-F238E27FC236}">
                <a16:creationId xmlns:a16="http://schemas.microsoft.com/office/drawing/2014/main" id="{C1AFA719-9994-4AC1-A848-FAC8760F553C}"/>
              </a:ext>
            </a:extLst>
          </p:cNvPr>
          <p:cNvSpPr txBox="1"/>
          <p:nvPr/>
        </p:nvSpPr>
        <p:spPr bwMode="gray">
          <a:xfrm>
            <a:off x="9083566" y="5463323"/>
            <a:ext cx="2818500" cy="113014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Effects of interventions</a:t>
            </a:r>
          </a:p>
          <a:p>
            <a:pPr>
              <a:spcBef>
                <a:spcPts val="300"/>
              </a:spcBef>
              <a:spcAft>
                <a:spcPts val="300"/>
              </a:spcAft>
              <a:buClr>
                <a:schemeClr val="accent1"/>
              </a:buClr>
              <a:buSzPct val="90000"/>
            </a:pPr>
            <a:r>
              <a:rPr lang="en-US" dirty="0"/>
              <a:t>Risks of confounding</a:t>
            </a:r>
          </a:p>
          <a:p>
            <a:pPr>
              <a:spcBef>
                <a:spcPts val="300"/>
              </a:spcBef>
              <a:spcAft>
                <a:spcPts val="300"/>
              </a:spcAft>
              <a:buClr>
                <a:schemeClr val="accent1"/>
              </a:buClr>
              <a:buSzPct val="90000"/>
            </a:pPr>
            <a:r>
              <a:rPr lang="en-US" dirty="0"/>
              <a:t>Causal structure</a:t>
            </a:r>
          </a:p>
        </p:txBody>
      </p:sp>
      <p:sp>
        <p:nvSpPr>
          <p:cNvPr id="22" name="Right Brace 21">
            <a:extLst>
              <a:ext uri="{FF2B5EF4-FFF2-40B4-BE49-F238E27FC236}">
                <a16:creationId xmlns:a16="http://schemas.microsoft.com/office/drawing/2014/main" id="{8B3916D4-BD64-4630-9A40-FF2A370826CF}"/>
              </a:ext>
            </a:extLst>
          </p:cNvPr>
          <p:cNvSpPr/>
          <p:nvPr/>
        </p:nvSpPr>
        <p:spPr bwMode="gray">
          <a:xfrm>
            <a:off x="5839569" y="5349419"/>
            <a:ext cx="397846" cy="13659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F4519DA-6535-4465-8725-A5FDE9C3DD3A}"/>
              </a:ext>
            </a:extLst>
          </p:cNvPr>
          <p:cNvSpPr txBox="1"/>
          <p:nvPr/>
        </p:nvSpPr>
        <p:spPr bwMode="gray">
          <a:xfrm>
            <a:off x="6366895" y="5866993"/>
            <a:ext cx="2412273"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Intervention models</a:t>
            </a:r>
          </a:p>
        </p:txBody>
      </p:sp>
    </p:spTree>
    <p:extLst>
      <p:ext uri="{BB962C8B-B14F-4D97-AF65-F5344CB8AC3E}">
        <p14:creationId xmlns:p14="http://schemas.microsoft.com/office/powerpoint/2010/main" val="262492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A9A4F0-DB82-47EA-9FD0-30CF96600565}"/>
              </a:ext>
            </a:extLst>
          </p:cNvPr>
          <p:cNvSpPr>
            <a:spLocks noGrp="1"/>
          </p:cNvSpPr>
          <p:nvPr>
            <p:ph type="ctrTitle"/>
          </p:nvPr>
        </p:nvSpPr>
        <p:spPr>
          <a:xfrm>
            <a:off x="481540" y="5335071"/>
            <a:ext cx="11228919" cy="870014"/>
          </a:xfrm>
        </p:spPr>
        <p:txBody>
          <a:bodyPr/>
          <a:lstStyle/>
          <a:p>
            <a:r>
              <a:rPr lang="en-US" sz="4000" dirty="0"/>
              <a:t>Towards Causal Mechanisms</a:t>
            </a:r>
          </a:p>
        </p:txBody>
      </p:sp>
      <p:sp>
        <p:nvSpPr>
          <p:cNvPr id="4" name="Text Placeholder 1">
            <a:extLst>
              <a:ext uri="{FF2B5EF4-FFF2-40B4-BE49-F238E27FC236}">
                <a16:creationId xmlns:a16="http://schemas.microsoft.com/office/drawing/2014/main" id="{49E84254-9891-418E-8187-20022C8D9C3F}"/>
              </a:ext>
            </a:extLst>
          </p:cNvPr>
          <p:cNvSpPr txBox="1">
            <a:spLocks/>
          </p:cNvSpPr>
          <p:nvPr/>
        </p:nvSpPr>
        <p:spPr>
          <a:xfrm>
            <a:off x="239187" y="1112873"/>
            <a:ext cx="7318359" cy="3395332"/>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2400" b="0" i="0" dirty="0">
                <a:solidFill>
                  <a:srgbClr val="181818"/>
                </a:solidFill>
                <a:effectLst/>
                <a:latin typeface="+mj-lt"/>
              </a:rPr>
              <a:t>“</a:t>
            </a:r>
            <a:r>
              <a:rPr lang="en-US" sz="2400" b="0" i="0" u="sng" dirty="0">
                <a:solidFill>
                  <a:srgbClr val="181818"/>
                </a:solidFill>
                <a:effectLst/>
                <a:latin typeface="+mj-lt"/>
              </a:rPr>
              <a:t>A map is not the territory</a:t>
            </a:r>
            <a:r>
              <a:rPr lang="en-US" sz="2400" b="0" i="0" dirty="0">
                <a:solidFill>
                  <a:srgbClr val="181818"/>
                </a:solidFill>
                <a:effectLst/>
                <a:latin typeface="+mj-lt"/>
              </a:rPr>
              <a:t> it represents, but, if correct, it has a similar structure to the territory, which accounts for its usefulness.”</a:t>
            </a:r>
          </a:p>
          <a:p>
            <a:pPr>
              <a:lnSpc>
                <a:spcPct val="100000"/>
              </a:lnSpc>
            </a:pPr>
            <a:r>
              <a:rPr lang="en-US" sz="2000" dirty="0">
                <a:latin typeface="+mj-lt"/>
              </a:rPr>
              <a:t>				</a:t>
            </a:r>
          </a:p>
          <a:p>
            <a:pPr>
              <a:lnSpc>
                <a:spcPct val="100000"/>
              </a:lnSpc>
            </a:pPr>
            <a:r>
              <a:rPr lang="en-US" sz="2000" b="0" i="0" dirty="0">
                <a:solidFill>
                  <a:srgbClr val="181818"/>
                </a:solidFill>
                <a:effectLst/>
                <a:latin typeface="+mj-lt"/>
              </a:rPr>
              <a:t>― </a:t>
            </a:r>
            <a:r>
              <a:rPr lang="en-US" sz="2000" b="1" i="0" dirty="0">
                <a:solidFill>
                  <a:srgbClr val="333333"/>
                </a:solidFill>
                <a:effectLst/>
                <a:latin typeface="+mj-lt"/>
              </a:rPr>
              <a:t>Alfred Korzybski, </a:t>
            </a:r>
            <a:r>
              <a:rPr lang="en-US" sz="2000" b="1" i="0" u="none" strike="noStrike" dirty="0">
                <a:solidFill>
                  <a:srgbClr val="333333"/>
                </a:solidFill>
                <a:effectLst/>
                <a:latin typeface="+mj-lt"/>
                <a:hlinkClick r:id="rId3"/>
              </a:rPr>
              <a:t>Science and Sanity: An Introduction to Non-Aristotelian Systems and General Semantics</a:t>
            </a:r>
            <a:endParaRPr lang="en-US" sz="2000" dirty="0">
              <a:latin typeface="+mj-lt"/>
            </a:endParaRPr>
          </a:p>
        </p:txBody>
      </p:sp>
      <p:pic>
        <p:nvPicPr>
          <p:cNvPr id="5" name="Picture 4" descr="A person in front of a blackboard&#10;&#10;Description automatically generated with medium confidence">
            <a:extLst>
              <a:ext uri="{FF2B5EF4-FFF2-40B4-BE49-F238E27FC236}">
                <a16:creationId xmlns:a16="http://schemas.microsoft.com/office/drawing/2014/main" id="{85DDA4F3-59C6-4870-BAA2-3277A1146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546" y="1130066"/>
            <a:ext cx="4152913" cy="2298934"/>
          </a:xfrm>
          <a:prstGeom prst="rect">
            <a:avLst/>
          </a:prstGeom>
        </p:spPr>
      </p:pic>
    </p:spTree>
    <p:extLst>
      <p:ext uri="{BB962C8B-B14F-4D97-AF65-F5344CB8AC3E}">
        <p14:creationId xmlns:p14="http://schemas.microsoft.com/office/powerpoint/2010/main" val="30969205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4F5D-112F-41B3-85F5-5A0B7F5BBF58}"/>
              </a:ext>
            </a:extLst>
          </p:cNvPr>
          <p:cNvSpPr>
            <a:spLocks noGrp="1"/>
          </p:cNvSpPr>
          <p:nvPr>
            <p:ph type="title"/>
          </p:nvPr>
        </p:nvSpPr>
        <p:spPr>
          <a:xfrm>
            <a:off x="490299" y="178671"/>
            <a:ext cx="10058400" cy="538020"/>
          </a:xfrm>
        </p:spPr>
        <p:txBody>
          <a:bodyPr/>
          <a:lstStyle/>
          <a:p>
            <a:r>
              <a:rPr lang="en-US" dirty="0"/>
              <a:t>Overall approach to causal inference</a:t>
            </a:r>
          </a:p>
        </p:txBody>
      </p:sp>
      <p:sp>
        <p:nvSpPr>
          <p:cNvPr id="3" name="Content Placeholder 2">
            <a:extLst>
              <a:ext uri="{FF2B5EF4-FFF2-40B4-BE49-F238E27FC236}">
                <a16:creationId xmlns:a16="http://schemas.microsoft.com/office/drawing/2014/main" id="{28E35F1E-AB28-44C5-9EB1-D5BF388907AC}"/>
              </a:ext>
            </a:extLst>
          </p:cNvPr>
          <p:cNvSpPr>
            <a:spLocks noGrp="1"/>
          </p:cNvSpPr>
          <p:nvPr>
            <p:ph idx="1"/>
          </p:nvPr>
        </p:nvSpPr>
        <p:spPr/>
        <p:txBody>
          <a:bodyPr>
            <a:noAutofit/>
          </a:bodyPr>
          <a:lstStyle/>
          <a:p>
            <a:endParaRPr lang="en-US" sz="2000" dirty="0"/>
          </a:p>
          <a:p>
            <a:endParaRPr lang="en-US" sz="2000" dirty="0"/>
          </a:p>
        </p:txBody>
      </p:sp>
      <p:pic>
        <p:nvPicPr>
          <p:cNvPr id="5" name="Picture 4">
            <a:extLst>
              <a:ext uri="{FF2B5EF4-FFF2-40B4-BE49-F238E27FC236}">
                <a16:creationId xmlns:a16="http://schemas.microsoft.com/office/drawing/2014/main" id="{1E6655B9-71C2-4F86-890E-0A9535822117}"/>
              </a:ext>
            </a:extLst>
          </p:cNvPr>
          <p:cNvPicPr>
            <a:picLocks noChangeAspect="1"/>
          </p:cNvPicPr>
          <p:nvPr/>
        </p:nvPicPr>
        <p:blipFill>
          <a:blip r:embed="rId3"/>
          <a:stretch>
            <a:fillRect/>
          </a:stretch>
        </p:blipFill>
        <p:spPr>
          <a:xfrm>
            <a:off x="2152195" y="1213308"/>
            <a:ext cx="7359289" cy="4525963"/>
          </a:xfrm>
          <a:prstGeom prst="rect">
            <a:avLst/>
          </a:prstGeom>
          <a:noFill/>
        </p:spPr>
      </p:pic>
      <p:sp>
        <p:nvSpPr>
          <p:cNvPr id="6" name="Freeform: Shape 5">
            <a:extLst>
              <a:ext uri="{FF2B5EF4-FFF2-40B4-BE49-F238E27FC236}">
                <a16:creationId xmlns:a16="http://schemas.microsoft.com/office/drawing/2014/main" id="{462FE2DE-759F-4AB6-8673-E9CE8F7DF60B}"/>
              </a:ext>
            </a:extLst>
          </p:cNvPr>
          <p:cNvSpPr/>
          <p:nvPr/>
        </p:nvSpPr>
        <p:spPr bwMode="gray">
          <a:xfrm>
            <a:off x="10613571" y="32657"/>
            <a:ext cx="0" cy="152400"/>
          </a:xfrm>
          <a:custGeom>
            <a:avLst/>
            <a:gdLst>
              <a:gd name="connsiteX0" fmla="*/ 0 w 0"/>
              <a:gd name="connsiteY0" fmla="*/ 152400 h 152400"/>
              <a:gd name="connsiteX1" fmla="*/ 0 w 0"/>
              <a:gd name="connsiteY1" fmla="*/ 0 h 152400"/>
            </a:gdLst>
            <a:ahLst/>
            <a:cxnLst>
              <a:cxn ang="0">
                <a:pos x="connsiteX0" y="connsiteY0"/>
              </a:cxn>
              <a:cxn ang="0">
                <a:pos x="connsiteX1" y="connsiteY1"/>
              </a:cxn>
            </a:cxnLst>
            <a:rect l="l" t="t" r="r" b="b"/>
            <a:pathLst>
              <a:path h="152400">
                <a:moveTo>
                  <a:pt x="0" y="15240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4EA0C5-BE7E-41FE-AEB9-1655C6F50C0B}"/>
              </a:ext>
            </a:extLst>
          </p:cNvPr>
          <p:cNvSpPr txBox="1"/>
          <p:nvPr/>
        </p:nvSpPr>
        <p:spPr bwMode="gray">
          <a:xfrm>
            <a:off x="2503714" y="6063343"/>
            <a:ext cx="7086600" cy="54184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Peters, J., </a:t>
            </a:r>
            <a:r>
              <a:rPr lang="en-US" sz="1200" dirty="0" err="1"/>
              <a:t>Janzing</a:t>
            </a:r>
            <a:r>
              <a:rPr lang="en-US" sz="1200" dirty="0"/>
              <a:t>, D., &amp; </a:t>
            </a:r>
            <a:r>
              <a:rPr lang="en-US" sz="1200" dirty="0" err="1"/>
              <a:t>Schölkopf</a:t>
            </a:r>
            <a:r>
              <a:rPr lang="en-US" sz="1200" dirty="0"/>
              <a:t>, B. (2017). </a:t>
            </a:r>
            <a:r>
              <a:rPr lang="en-US" sz="1200" i="1" dirty="0"/>
              <a:t>Elements of Causal Inference: Foundations and Learning Algorithms</a:t>
            </a:r>
            <a:r>
              <a:rPr lang="en-US" sz="1200" dirty="0"/>
              <a:t>. MIT Press.</a:t>
            </a:r>
          </a:p>
          <a:p>
            <a:pPr>
              <a:spcBef>
                <a:spcPts val="300"/>
              </a:spcBef>
              <a:spcAft>
                <a:spcPts val="300"/>
              </a:spcAft>
              <a:buClr>
                <a:schemeClr val="accent1"/>
              </a:buClr>
              <a:buSzPct val="90000"/>
            </a:pPr>
            <a:r>
              <a:rPr lang="en-US" sz="1200" dirty="0"/>
              <a:t> </a:t>
            </a:r>
          </a:p>
        </p:txBody>
      </p:sp>
    </p:spTree>
    <p:extLst>
      <p:ext uri="{BB962C8B-B14F-4D97-AF65-F5344CB8AC3E}">
        <p14:creationId xmlns:p14="http://schemas.microsoft.com/office/powerpoint/2010/main" val="272944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FA399-84D4-4F06-931A-4D6E1CC81872}"/>
              </a:ext>
            </a:extLst>
          </p:cNvPr>
          <p:cNvSpPr>
            <a:spLocks noGrp="1"/>
          </p:cNvSpPr>
          <p:nvPr>
            <p:ph type="title"/>
          </p:nvPr>
        </p:nvSpPr>
        <p:spPr>
          <a:xfrm>
            <a:off x="300186" y="169414"/>
            <a:ext cx="10515600" cy="529200"/>
          </a:xfrm>
        </p:spPr>
        <p:txBody>
          <a:bodyPr>
            <a:noAutofit/>
          </a:bodyPr>
          <a:lstStyle/>
          <a:p>
            <a:r>
              <a:rPr lang="en-US" sz="2400" dirty="0"/>
              <a:t>Index of Causal Inference Methodology</a:t>
            </a:r>
          </a:p>
        </p:txBody>
      </p:sp>
      <p:sp>
        <p:nvSpPr>
          <p:cNvPr id="4" name="TextBox 3">
            <a:extLst>
              <a:ext uri="{FF2B5EF4-FFF2-40B4-BE49-F238E27FC236}">
                <a16:creationId xmlns:a16="http://schemas.microsoft.com/office/drawing/2014/main" id="{FCD932BC-6CC2-4030-BDAB-AD09381675A5}"/>
              </a:ext>
            </a:extLst>
          </p:cNvPr>
          <p:cNvSpPr txBox="1"/>
          <p:nvPr/>
        </p:nvSpPr>
        <p:spPr>
          <a:xfrm>
            <a:off x="324465" y="1164927"/>
            <a:ext cx="1558764" cy="369332"/>
          </a:xfrm>
          <a:prstGeom prst="rect">
            <a:avLst/>
          </a:prstGeom>
          <a:noFill/>
        </p:spPr>
        <p:txBody>
          <a:bodyPr wrap="square" rtlCol="0">
            <a:spAutoFit/>
          </a:bodyPr>
          <a:lstStyle/>
          <a:p>
            <a:r>
              <a:rPr lang="en-US" b="1" dirty="0"/>
              <a:t>Motivation</a:t>
            </a:r>
          </a:p>
        </p:txBody>
      </p:sp>
      <p:sp>
        <p:nvSpPr>
          <p:cNvPr id="6" name="TextBox 5">
            <a:extLst>
              <a:ext uri="{FF2B5EF4-FFF2-40B4-BE49-F238E27FC236}">
                <a16:creationId xmlns:a16="http://schemas.microsoft.com/office/drawing/2014/main" id="{79E4362A-777F-44D0-B2D1-38F28A1FD141}"/>
              </a:ext>
            </a:extLst>
          </p:cNvPr>
          <p:cNvSpPr txBox="1"/>
          <p:nvPr/>
        </p:nvSpPr>
        <p:spPr>
          <a:xfrm>
            <a:off x="2008084" y="1010051"/>
            <a:ext cx="4139477" cy="923330"/>
          </a:xfrm>
          <a:prstGeom prst="rect">
            <a:avLst/>
          </a:prstGeom>
          <a:noFill/>
        </p:spPr>
        <p:txBody>
          <a:bodyPr wrap="square" rtlCol="0">
            <a:spAutoFit/>
          </a:bodyPr>
          <a:lstStyle/>
          <a:p>
            <a:r>
              <a:rPr lang="en-US" dirty="0"/>
              <a:t>Fundamental problem of causality</a:t>
            </a:r>
          </a:p>
          <a:p>
            <a:r>
              <a:rPr lang="en-US" dirty="0"/>
              <a:t>Confounding</a:t>
            </a:r>
          </a:p>
          <a:p>
            <a:r>
              <a:rPr lang="en-US" dirty="0"/>
              <a:t>Reichenbach’s principle</a:t>
            </a:r>
          </a:p>
        </p:txBody>
      </p:sp>
      <p:sp>
        <p:nvSpPr>
          <p:cNvPr id="8" name="TextBox 7">
            <a:extLst>
              <a:ext uri="{FF2B5EF4-FFF2-40B4-BE49-F238E27FC236}">
                <a16:creationId xmlns:a16="http://schemas.microsoft.com/office/drawing/2014/main" id="{5B14171F-1B8C-4B0A-8278-1180C39347D4}"/>
              </a:ext>
            </a:extLst>
          </p:cNvPr>
          <p:cNvSpPr txBox="1"/>
          <p:nvPr/>
        </p:nvSpPr>
        <p:spPr>
          <a:xfrm>
            <a:off x="6634015" y="1006642"/>
            <a:ext cx="45750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Potential outcome </a:t>
            </a:r>
          </a:p>
          <a:p>
            <a:pPr marL="285750" indent="-285750">
              <a:buFont typeface="Arial" panose="020B0604020202020204" pitchFamily="34" charset="0"/>
              <a:buChar char="•"/>
            </a:pPr>
            <a:r>
              <a:rPr lang="en-US" dirty="0"/>
              <a:t>No causation without intervention</a:t>
            </a:r>
          </a:p>
        </p:txBody>
      </p:sp>
      <p:sp>
        <p:nvSpPr>
          <p:cNvPr id="10" name="TextBox 9">
            <a:extLst>
              <a:ext uri="{FF2B5EF4-FFF2-40B4-BE49-F238E27FC236}">
                <a16:creationId xmlns:a16="http://schemas.microsoft.com/office/drawing/2014/main" id="{3B4C79B1-6F5F-437E-9C6D-435BCDE69178}"/>
              </a:ext>
            </a:extLst>
          </p:cNvPr>
          <p:cNvSpPr txBox="1"/>
          <p:nvPr/>
        </p:nvSpPr>
        <p:spPr>
          <a:xfrm>
            <a:off x="255640" y="2429076"/>
            <a:ext cx="1927276" cy="366367"/>
          </a:xfrm>
          <a:prstGeom prst="rect">
            <a:avLst/>
          </a:prstGeom>
          <a:noFill/>
        </p:spPr>
        <p:txBody>
          <a:bodyPr wrap="square" rtlCol="0">
            <a:spAutoFit/>
          </a:bodyPr>
          <a:lstStyle/>
          <a:p>
            <a:r>
              <a:rPr lang="en-US" b="1" dirty="0"/>
              <a:t>Assumptions</a:t>
            </a:r>
          </a:p>
        </p:txBody>
      </p:sp>
      <p:sp>
        <p:nvSpPr>
          <p:cNvPr id="12" name="TextBox 11">
            <a:extLst>
              <a:ext uri="{FF2B5EF4-FFF2-40B4-BE49-F238E27FC236}">
                <a16:creationId xmlns:a16="http://schemas.microsoft.com/office/drawing/2014/main" id="{AF1265A4-9C5B-4571-AA1A-5B5F9197D341}"/>
              </a:ext>
            </a:extLst>
          </p:cNvPr>
          <p:cNvSpPr txBox="1"/>
          <p:nvPr/>
        </p:nvSpPr>
        <p:spPr>
          <a:xfrm>
            <a:off x="2008085" y="2067450"/>
            <a:ext cx="4601345" cy="1477328"/>
          </a:xfrm>
          <a:prstGeom prst="rect">
            <a:avLst/>
          </a:prstGeom>
          <a:noFill/>
        </p:spPr>
        <p:txBody>
          <a:bodyPr wrap="square" rtlCol="0">
            <a:spAutoFit/>
          </a:bodyPr>
          <a:lstStyle/>
          <a:p>
            <a:r>
              <a:rPr lang="en-US" dirty="0"/>
              <a:t>Ignorability (no confounders)</a:t>
            </a:r>
          </a:p>
          <a:p>
            <a:r>
              <a:rPr lang="en-US" dirty="0"/>
              <a:t>Positivity (no imbalances)</a:t>
            </a:r>
          </a:p>
          <a:p>
            <a:r>
              <a:rPr lang="en-US" dirty="0"/>
              <a:t>Modularity (stable unit of treatment)</a:t>
            </a:r>
          </a:p>
          <a:p>
            <a:r>
              <a:rPr lang="en-US" dirty="0"/>
              <a:t>Consistency (compliance)</a:t>
            </a:r>
          </a:p>
          <a:p>
            <a:r>
              <a:rPr lang="en-US" dirty="0"/>
              <a:t>Exclusiveness (effective intervention) </a:t>
            </a:r>
          </a:p>
        </p:txBody>
      </p:sp>
      <p:sp>
        <p:nvSpPr>
          <p:cNvPr id="14" name="TextBox 13">
            <a:extLst>
              <a:ext uri="{FF2B5EF4-FFF2-40B4-BE49-F238E27FC236}">
                <a16:creationId xmlns:a16="http://schemas.microsoft.com/office/drawing/2014/main" id="{D41B7AA0-B25B-40E4-8412-310AA7F0A5BC}"/>
              </a:ext>
            </a:extLst>
          </p:cNvPr>
          <p:cNvSpPr txBox="1"/>
          <p:nvPr/>
        </p:nvSpPr>
        <p:spPr>
          <a:xfrm>
            <a:off x="324465" y="4062557"/>
            <a:ext cx="1437968" cy="369332"/>
          </a:xfrm>
          <a:prstGeom prst="rect">
            <a:avLst/>
          </a:prstGeom>
          <a:noFill/>
        </p:spPr>
        <p:txBody>
          <a:bodyPr wrap="square" rtlCol="0">
            <a:spAutoFit/>
          </a:bodyPr>
          <a:lstStyle/>
          <a:p>
            <a:r>
              <a:rPr lang="en-US" b="1" dirty="0"/>
              <a:t>Models</a:t>
            </a:r>
          </a:p>
        </p:txBody>
      </p:sp>
      <p:sp>
        <p:nvSpPr>
          <p:cNvPr id="16" name="TextBox 15">
            <a:extLst>
              <a:ext uri="{FF2B5EF4-FFF2-40B4-BE49-F238E27FC236}">
                <a16:creationId xmlns:a16="http://schemas.microsoft.com/office/drawing/2014/main" id="{AA930BD4-4E90-456E-AD13-72B2BF58FBF8}"/>
              </a:ext>
            </a:extLst>
          </p:cNvPr>
          <p:cNvSpPr txBox="1"/>
          <p:nvPr/>
        </p:nvSpPr>
        <p:spPr>
          <a:xfrm>
            <a:off x="2031900" y="4062557"/>
            <a:ext cx="1783212" cy="369332"/>
          </a:xfrm>
          <a:prstGeom prst="rect">
            <a:avLst/>
          </a:prstGeom>
          <a:noFill/>
        </p:spPr>
        <p:txBody>
          <a:bodyPr wrap="square" rtlCol="0">
            <a:spAutoFit/>
          </a:bodyPr>
          <a:lstStyle/>
          <a:p>
            <a:r>
              <a:rPr lang="en-US" dirty="0"/>
              <a:t>Graph-based</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54AAF4-0F33-453A-883D-676ED743BC99}"/>
                  </a:ext>
                </a:extLst>
              </p:cNvPr>
              <p:cNvSpPr txBox="1"/>
              <p:nvPr/>
            </p:nvSpPr>
            <p:spPr>
              <a:xfrm>
                <a:off x="6505038" y="3593825"/>
                <a:ext cx="5566517" cy="1830309"/>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 satisfies properties </a:t>
                </a:r>
                <a:r>
                  <a:rPr lang="en-US" dirty="0" err="1"/>
                  <a:t>w.r.t.</a:t>
                </a:r>
                <a:r>
                  <a:rPr lang="en-US" dirty="0"/>
                  <a:t> a Graph </a:t>
                </a:r>
                <a14:m>
                  <m:oMath xmlns:m="http://schemas.openxmlformats.org/officeDocument/2006/math">
                    <m:r>
                      <a:rPr lang="en-US" b="0" i="1" dirty="0" smtClean="0">
                        <a:latin typeface="Cambria Math" panose="02040503050406030204" pitchFamily="18" charset="0"/>
                        <a:ea typeface="Cambria Math" panose="02040503050406030204" pitchFamily="18" charset="0"/>
                      </a:rPr>
                      <m:t>𝐺</m:t>
                    </m:r>
                  </m:oMath>
                </a14:m>
                <a:r>
                  <a:rPr lang="en-US" dirty="0"/>
                  <a:t>:</a:t>
                </a:r>
              </a:p>
              <a:p>
                <a:pPr marL="285750" indent="-285750">
                  <a:buFont typeface="Arial" panose="020B0604020202020204" pitchFamily="34" charset="0"/>
                  <a:buChar char="•"/>
                </a:pPr>
                <a:r>
                  <a:rPr lang="en-US" dirty="0"/>
                  <a:t>global (d-separation) = (</a:t>
                </a:r>
                <a14:m>
                  <m:oMath xmlns:m="http://schemas.openxmlformats.org/officeDocument/2006/math">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𝐺</m:t>
                        </m:r>
                      </m:sub>
                    </m:sSub>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local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𝑑𝑒𝑠𝑐𝑒𝑛𝑑𝑒𝑛𝑡𝑠</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𝑝𝑎𝑟𝑒𝑛𝑡𝑠</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Markov factorization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m:t>
                        </m:r>
                      </m:e>
                      <m:sub>
                        <m:r>
                          <a:rPr lang="en-US" b="0" i="1" smtClean="0">
                            <a:latin typeface="Cambria Math" panose="02040503050406030204" pitchFamily="18" charset="0"/>
                          </a:rPr>
                          <m:t>𝑋</m:t>
                        </m:r>
                      </m:sub>
                    </m:sSub>
                    <m:r>
                      <a:rPr lang="en-US" b="0" i="0"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𝑑</m:t>
                        </m:r>
                      </m:sup>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𝑝</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𝑎𝑟𝑒𝑛𝑡𝑠</m:t>
                            </m:r>
                          </m:e>
                          <m:sub>
                            <m:r>
                              <a:rPr lang="en-US" b="0" i="1" smtClean="0">
                                <a:latin typeface="Cambria Math" panose="02040503050406030204" pitchFamily="18" charset="0"/>
                              </a:rPr>
                              <m:t>𝑗</m:t>
                            </m:r>
                          </m:sub>
                          <m:sup>
                            <m:r>
                              <a:rPr lang="en-US" b="0" i="1" smtClean="0">
                                <a:latin typeface="Cambria Math" panose="02040503050406030204" pitchFamily="18" charset="0"/>
                              </a:rPr>
                              <m:t>𝐺</m:t>
                            </m:r>
                          </m:sup>
                        </m:sSubSup>
                      </m:e>
                    </m:nary>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Markov equivalence of graphs</a:t>
                </a:r>
              </a:p>
            </p:txBody>
          </p:sp>
        </mc:Choice>
        <mc:Fallback xmlns="">
          <p:sp>
            <p:nvSpPr>
              <p:cNvPr id="20" name="TextBox 19">
                <a:extLst>
                  <a:ext uri="{FF2B5EF4-FFF2-40B4-BE49-F238E27FC236}">
                    <a16:creationId xmlns:a16="http://schemas.microsoft.com/office/drawing/2014/main" id="{C554AAF4-0F33-453A-883D-676ED743BC99}"/>
                  </a:ext>
                </a:extLst>
              </p:cNvPr>
              <p:cNvSpPr txBox="1">
                <a:spLocks noRot="1" noChangeAspect="1" noMove="1" noResize="1" noEditPoints="1" noAdjustHandles="1" noChangeArrowheads="1" noChangeShapeType="1" noTextEdit="1"/>
              </p:cNvSpPr>
              <p:nvPr/>
            </p:nvSpPr>
            <p:spPr>
              <a:xfrm>
                <a:off x="6505038" y="3593825"/>
                <a:ext cx="5566517" cy="1830309"/>
              </a:xfrm>
              <a:prstGeom prst="rect">
                <a:avLst/>
              </a:prstGeom>
              <a:blipFill>
                <a:blip r:embed="rId3"/>
                <a:stretch>
                  <a:fillRect l="-876" t="-2333" r="-329" b="-203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E1A7129C-C746-48F1-89AF-BC17235DAE9F}"/>
              </a:ext>
            </a:extLst>
          </p:cNvPr>
          <p:cNvSpPr txBox="1"/>
          <p:nvPr/>
        </p:nvSpPr>
        <p:spPr>
          <a:xfrm>
            <a:off x="2008085" y="4748801"/>
            <a:ext cx="2444274" cy="646331"/>
          </a:xfrm>
          <a:prstGeom prst="rect">
            <a:avLst/>
          </a:prstGeom>
          <a:noFill/>
        </p:spPr>
        <p:txBody>
          <a:bodyPr wrap="square" rtlCol="0">
            <a:spAutoFit/>
          </a:bodyPr>
          <a:lstStyle/>
          <a:p>
            <a:r>
              <a:rPr lang="en-US" dirty="0"/>
              <a:t>Potential outcome-based</a:t>
            </a:r>
          </a:p>
        </p:txBody>
      </p:sp>
      <p:sp>
        <p:nvSpPr>
          <p:cNvPr id="22" name="TextBox 21">
            <a:extLst>
              <a:ext uri="{FF2B5EF4-FFF2-40B4-BE49-F238E27FC236}">
                <a16:creationId xmlns:a16="http://schemas.microsoft.com/office/drawing/2014/main" id="{3BF74DD2-977E-447D-AB25-B842D1BB932F}"/>
              </a:ext>
            </a:extLst>
          </p:cNvPr>
          <p:cNvSpPr txBox="1"/>
          <p:nvPr/>
        </p:nvSpPr>
        <p:spPr>
          <a:xfrm>
            <a:off x="6505038" y="5510249"/>
            <a:ext cx="4312096" cy="1200329"/>
          </a:xfrm>
          <a:prstGeom prst="rect">
            <a:avLst/>
          </a:prstGeom>
          <a:noFill/>
        </p:spPr>
        <p:txBody>
          <a:bodyPr wrap="square">
            <a:spAutoFit/>
          </a:bodyPr>
          <a:lstStyle/>
          <a:p>
            <a:pPr marL="285750" indent="-285750">
              <a:buFont typeface="Arial" panose="020B0604020202020204" pitchFamily="34" charset="0"/>
              <a:buChar char="•"/>
            </a:pPr>
            <a:r>
              <a:rPr lang="en-US" dirty="0"/>
              <a:t>Average Treatment Effect (ATE)</a:t>
            </a:r>
          </a:p>
          <a:p>
            <a:pPr marL="285750" indent="-285750">
              <a:buFont typeface="Arial" panose="020B0604020202020204" pitchFamily="34" charset="0"/>
              <a:buChar char="•"/>
            </a:pPr>
            <a:r>
              <a:rPr lang="en-US" dirty="0"/>
              <a:t>Conditional ATE (CATE)</a:t>
            </a:r>
          </a:p>
          <a:p>
            <a:pPr marL="285750" indent="-285750">
              <a:buFont typeface="Arial" panose="020B0604020202020204" pitchFamily="34" charset="0"/>
              <a:buChar char="•"/>
            </a:pPr>
            <a:r>
              <a:rPr lang="en-US" dirty="0"/>
              <a:t>AT on the Treated (ATT)</a:t>
            </a:r>
          </a:p>
          <a:p>
            <a:pPr marL="285750" indent="-285750">
              <a:buFont typeface="Arial" panose="020B0604020202020204" pitchFamily="34" charset="0"/>
              <a:buChar char="•"/>
            </a:pPr>
            <a:r>
              <a:rPr lang="en-US" dirty="0"/>
              <a:t>Local ATE (LATE)</a:t>
            </a:r>
          </a:p>
        </p:txBody>
      </p:sp>
      <p:sp>
        <p:nvSpPr>
          <p:cNvPr id="27" name="TextBox 26">
            <a:extLst>
              <a:ext uri="{FF2B5EF4-FFF2-40B4-BE49-F238E27FC236}">
                <a16:creationId xmlns:a16="http://schemas.microsoft.com/office/drawing/2014/main" id="{22E8CF64-0E09-4C68-9529-2360BACA8BDE}"/>
              </a:ext>
            </a:extLst>
          </p:cNvPr>
          <p:cNvSpPr txBox="1"/>
          <p:nvPr/>
        </p:nvSpPr>
        <p:spPr>
          <a:xfrm>
            <a:off x="6628480" y="1962763"/>
            <a:ext cx="537854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Causal discovery</a:t>
            </a:r>
          </a:p>
          <a:p>
            <a:pPr marL="285750" indent="-285750">
              <a:buFont typeface="Arial" panose="020B0604020202020204" pitchFamily="34" charset="0"/>
              <a:buChar char="•"/>
            </a:pPr>
            <a:r>
              <a:rPr lang="en-US" dirty="0"/>
              <a:t>Matching</a:t>
            </a:r>
          </a:p>
          <a:p>
            <a:pPr marL="285750" indent="-285750">
              <a:buFont typeface="Arial" panose="020B0604020202020204" pitchFamily="34" charset="0"/>
              <a:buChar char="•"/>
            </a:pPr>
            <a:r>
              <a:rPr lang="en-US" dirty="0"/>
              <a:t>Adjustments (backdoor criterion) </a:t>
            </a:r>
          </a:p>
          <a:p>
            <a:pPr marL="285750" indent="-285750">
              <a:buFont typeface="Arial" panose="020B0604020202020204" pitchFamily="34" charset="0"/>
              <a:buChar char="•"/>
            </a:pPr>
            <a:r>
              <a:rPr lang="en-US" dirty="0"/>
              <a:t>Hypothetical interventions (do-operator)</a:t>
            </a:r>
          </a:p>
          <a:p>
            <a:pPr marL="285750" indent="-285750">
              <a:buFont typeface="Arial" panose="020B0604020202020204" pitchFamily="34" charset="0"/>
              <a:buChar char="•"/>
            </a:pPr>
            <a:r>
              <a:rPr lang="en-US" dirty="0"/>
              <a:t>Instrumental Variables</a:t>
            </a:r>
          </a:p>
        </p:txBody>
      </p:sp>
      <p:sp>
        <p:nvSpPr>
          <p:cNvPr id="31" name="Right Brace 30">
            <a:extLst>
              <a:ext uri="{FF2B5EF4-FFF2-40B4-BE49-F238E27FC236}">
                <a16:creationId xmlns:a16="http://schemas.microsoft.com/office/drawing/2014/main" id="{8B27E97B-867A-4EE8-9165-9F1A1A98F3F3}"/>
              </a:ext>
            </a:extLst>
          </p:cNvPr>
          <p:cNvSpPr/>
          <p:nvPr/>
        </p:nvSpPr>
        <p:spPr>
          <a:xfrm rot="10800000">
            <a:off x="6071805" y="5565588"/>
            <a:ext cx="433233" cy="1169573"/>
          </a:xfrm>
          <a:prstGeom prst="rightBrace">
            <a:avLst>
              <a:gd name="adj1" fmla="val 8333"/>
              <a:gd name="adj2" fmla="val 409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0" name="Connector: Elbow 39">
            <a:extLst>
              <a:ext uri="{FF2B5EF4-FFF2-40B4-BE49-F238E27FC236}">
                <a16:creationId xmlns:a16="http://schemas.microsoft.com/office/drawing/2014/main" id="{A4803FD4-9427-43AD-810F-8D841BC2D4FC}"/>
              </a:ext>
            </a:extLst>
          </p:cNvPr>
          <p:cNvCxnSpPr>
            <a:cxnSpLocks/>
            <a:stCxn id="18" idx="3"/>
          </p:cNvCxnSpPr>
          <p:nvPr/>
        </p:nvCxnSpPr>
        <p:spPr>
          <a:xfrm>
            <a:off x="4452359" y="5071967"/>
            <a:ext cx="1452785" cy="116957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1A008B0-44BF-4DE0-BB48-101A04215B40}"/>
              </a:ext>
            </a:extLst>
          </p:cNvPr>
          <p:cNvSpPr txBox="1"/>
          <p:nvPr/>
        </p:nvSpPr>
        <p:spPr>
          <a:xfrm>
            <a:off x="6628480" y="771078"/>
            <a:ext cx="1437968" cy="369332"/>
          </a:xfrm>
          <a:prstGeom prst="rect">
            <a:avLst/>
          </a:prstGeom>
          <a:noFill/>
        </p:spPr>
        <p:txBody>
          <a:bodyPr wrap="square" rtlCol="0">
            <a:spAutoFit/>
          </a:bodyPr>
          <a:lstStyle/>
          <a:p>
            <a:r>
              <a:rPr lang="en-US" b="1" dirty="0"/>
              <a:t>Methods</a:t>
            </a:r>
          </a:p>
        </p:txBody>
      </p:sp>
      <p:sp>
        <p:nvSpPr>
          <p:cNvPr id="65" name="Right Brace 64">
            <a:extLst>
              <a:ext uri="{FF2B5EF4-FFF2-40B4-BE49-F238E27FC236}">
                <a16:creationId xmlns:a16="http://schemas.microsoft.com/office/drawing/2014/main" id="{CE3A5A5D-0EE6-4596-A214-9CA3CF404094}"/>
              </a:ext>
            </a:extLst>
          </p:cNvPr>
          <p:cNvSpPr/>
          <p:nvPr/>
        </p:nvSpPr>
        <p:spPr>
          <a:xfrm rot="10800000">
            <a:off x="6147562" y="3724023"/>
            <a:ext cx="357475" cy="1477327"/>
          </a:xfrm>
          <a:prstGeom prst="rightBrace">
            <a:avLst>
              <a:gd name="adj1" fmla="val 8333"/>
              <a:gd name="adj2" fmla="val 8393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EEDBF3B3-4EF8-48B2-823A-0BDC5069F6E0}"/>
              </a:ext>
            </a:extLst>
          </p:cNvPr>
          <p:cNvCxnSpPr>
            <a:cxnSpLocks/>
            <a:stCxn id="16" idx="3"/>
          </p:cNvCxnSpPr>
          <p:nvPr/>
        </p:nvCxnSpPr>
        <p:spPr>
          <a:xfrm flipV="1">
            <a:off x="3815112" y="3930445"/>
            <a:ext cx="2187482" cy="31677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70736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09DD-CEA5-44CE-A3B9-843CCA06686B}"/>
              </a:ext>
            </a:extLst>
          </p:cNvPr>
          <p:cNvSpPr>
            <a:spLocks noGrp="1"/>
          </p:cNvSpPr>
          <p:nvPr>
            <p:ph type="title"/>
          </p:nvPr>
        </p:nvSpPr>
        <p:spPr/>
        <p:txBody>
          <a:bodyPr/>
          <a:lstStyle/>
          <a:p>
            <a:r>
              <a:rPr lang="en-US" dirty="0"/>
              <a:t>Intervention</a:t>
            </a:r>
          </a:p>
        </p:txBody>
      </p:sp>
      <p:sp>
        <p:nvSpPr>
          <p:cNvPr id="3" name="Content Placeholder 2">
            <a:extLst>
              <a:ext uri="{FF2B5EF4-FFF2-40B4-BE49-F238E27FC236}">
                <a16:creationId xmlns:a16="http://schemas.microsoft.com/office/drawing/2014/main" id="{330DB125-C846-43F7-9767-DF2B8D05F973}"/>
              </a:ext>
            </a:extLst>
          </p:cNvPr>
          <p:cNvSpPr>
            <a:spLocks noGrp="1"/>
          </p:cNvSpPr>
          <p:nvPr>
            <p:ph idx="1"/>
          </p:nvPr>
        </p:nvSpPr>
        <p:spPr>
          <a:xfrm>
            <a:off x="478369" y="1069173"/>
            <a:ext cx="11473384" cy="1205202"/>
          </a:xfrm>
        </p:spPr>
        <p:txBody>
          <a:bodyPr/>
          <a:lstStyle/>
          <a:p>
            <a:r>
              <a:rPr lang="en-US" sz="1800" u="sng" dirty="0"/>
              <a:t>Intuition</a:t>
            </a:r>
            <a:r>
              <a:rPr lang="en-US" sz="1800" dirty="0"/>
              <a:t>: Interventions allow to maximize mutual information between:</a:t>
            </a:r>
          </a:p>
          <a:p>
            <a:r>
              <a:rPr lang="en-US" sz="1800" dirty="0"/>
              <a:t>1- intentions (goal-conditioned policies) AND</a:t>
            </a:r>
          </a:p>
          <a:p>
            <a:r>
              <a:rPr lang="en-US" sz="1800" dirty="0"/>
              <a:t>2- changes in state (trajectories) condition on the current state</a:t>
            </a:r>
          </a:p>
        </p:txBody>
      </p:sp>
      <p:sp>
        <p:nvSpPr>
          <p:cNvPr id="4" name="Slide Number Placeholder 3">
            <a:extLst>
              <a:ext uri="{FF2B5EF4-FFF2-40B4-BE49-F238E27FC236}">
                <a16:creationId xmlns:a16="http://schemas.microsoft.com/office/drawing/2014/main" id="{2D77688E-6476-4C22-8FF2-579D8378A73D}"/>
              </a:ext>
            </a:extLst>
          </p:cNvPr>
          <p:cNvSpPr>
            <a:spLocks noGrp="1"/>
          </p:cNvSpPr>
          <p:nvPr>
            <p:ph type="sldNum" sz="quarter" idx="12"/>
          </p:nvPr>
        </p:nvSpPr>
        <p:spPr/>
        <p:txBody>
          <a:bodyPr/>
          <a:lstStyle/>
          <a:p>
            <a:fld id="{81561042-0DC2-4A04-AA50-F6D44EB20EBA}" type="slidenum">
              <a:rPr lang="en-US" smtClean="0"/>
              <a:t>23</a:t>
            </a:fld>
            <a:endParaRPr lang="en-US"/>
          </a:p>
        </p:txBody>
      </p:sp>
      <p:sp>
        <p:nvSpPr>
          <p:cNvPr id="6" name="TextBox 5">
            <a:extLst>
              <a:ext uri="{FF2B5EF4-FFF2-40B4-BE49-F238E27FC236}">
                <a16:creationId xmlns:a16="http://schemas.microsoft.com/office/drawing/2014/main" id="{48A72DDC-57EB-481B-B70F-6D1724F27CC6}"/>
              </a:ext>
            </a:extLst>
          </p:cNvPr>
          <p:cNvSpPr txBox="1"/>
          <p:nvPr/>
        </p:nvSpPr>
        <p:spPr bwMode="gray">
          <a:xfrm>
            <a:off x="0" y="6211669"/>
            <a:ext cx="10676238" cy="646331"/>
          </a:xfrm>
          <a:prstGeom prst="rect">
            <a:avLst/>
          </a:prstGeom>
          <a:noFill/>
        </p:spPr>
        <p:txBody>
          <a:bodyPr wrap="square">
            <a:spAutoFit/>
          </a:bodyPr>
          <a:lstStyle/>
          <a:p>
            <a:r>
              <a:rPr lang="en-US" sz="1200" dirty="0"/>
              <a:t>Peters, D. </a:t>
            </a:r>
            <a:r>
              <a:rPr lang="en-US" sz="1200" dirty="0" err="1"/>
              <a:t>Janzing</a:t>
            </a:r>
            <a:r>
              <a:rPr lang="en-US" sz="1200" dirty="0"/>
              <a:t>, and B. </a:t>
            </a:r>
            <a:r>
              <a:rPr lang="en-US" sz="1200" dirty="0" err="1"/>
              <a:t>Schölkopf</a:t>
            </a:r>
            <a:r>
              <a:rPr lang="en-US" sz="1200" dirty="0"/>
              <a:t>. 2017. Elements of Causal Inference - Foundations and Learning Algorithms. MIT Press, Cambridge, MA, USA.</a:t>
            </a:r>
          </a:p>
          <a:p>
            <a:r>
              <a:rPr lang="en-US" sz="1200" dirty="0" err="1"/>
              <a:t>Schölkopf</a:t>
            </a:r>
            <a:r>
              <a:rPr lang="en-US" sz="1200" dirty="0"/>
              <a:t>, B. (2019). Causality for machine learning. </a:t>
            </a:r>
            <a:r>
              <a:rPr lang="en-US" sz="1200" dirty="0" err="1"/>
              <a:t>arXiv</a:t>
            </a:r>
            <a:r>
              <a:rPr lang="en-US" sz="1200" dirty="0"/>
              <a:t> preprint arXiv:1911.10500.</a:t>
            </a:r>
          </a:p>
        </p:txBody>
      </p:sp>
      <p:pic>
        <p:nvPicPr>
          <p:cNvPr id="8" name="Picture 7">
            <a:extLst>
              <a:ext uri="{FF2B5EF4-FFF2-40B4-BE49-F238E27FC236}">
                <a16:creationId xmlns:a16="http://schemas.microsoft.com/office/drawing/2014/main" id="{35F4E9A1-1F40-4173-8826-96A96F2CA405}"/>
              </a:ext>
            </a:extLst>
          </p:cNvPr>
          <p:cNvPicPr>
            <a:picLocks noChangeAspect="1"/>
          </p:cNvPicPr>
          <p:nvPr/>
        </p:nvPicPr>
        <p:blipFill>
          <a:blip r:embed="rId2"/>
          <a:stretch>
            <a:fillRect/>
          </a:stretch>
        </p:blipFill>
        <p:spPr>
          <a:xfrm>
            <a:off x="1401695" y="3119320"/>
            <a:ext cx="8493211" cy="2896528"/>
          </a:xfrm>
          <a:prstGeom prst="rect">
            <a:avLst/>
          </a:prstGeom>
        </p:spPr>
      </p:pic>
      <p:sp>
        <p:nvSpPr>
          <p:cNvPr id="10" name="TextBox 9">
            <a:extLst>
              <a:ext uri="{FF2B5EF4-FFF2-40B4-BE49-F238E27FC236}">
                <a16:creationId xmlns:a16="http://schemas.microsoft.com/office/drawing/2014/main" id="{3D1555F2-7CED-4EC4-B009-866F8AB6EE29}"/>
              </a:ext>
            </a:extLst>
          </p:cNvPr>
          <p:cNvSpPr txBox="1"/>
          <p:nvPr/>
        </p:nvSpPr>
        <p:spPr bwMode="gray">
          <a:xfrm>
            <a:off x="1472513" y="2749988"/>
            <a:ext cx="6240162" cy="369332"/>
          </a:xfrm>
          <a:prstGeom prst="rect">
            <a:avLst/>
          </a:prstGeom>
          <a:noFill/>
        </p:spPr>
        <p:txBody>
          <a:bodyPr wrap="square">
            <a:spAutoFit/>
          </a:bodyPr>
          <a:lstStyle/>
          <a:p>
            <a:r>
              <a:rPr lang="en-US" sz="1800" b="0" i="0" u="none" strike="noStrike" baseline="0" dirty="0">
                <a:latin typeface="NimbusRomNo9L-Medi"/>
              </a:rPr>
              <a:t>Measures of dependence of mechanisms</a:t>
            </a:r>
            <a:endParaRPr lang="en-US" dirty="0"/>
          </a:p>
        </p:txBody>
      </p:sp>
    </p:spTree>
    <p:extLst>
      <p:ext uri="{BB962C8B-B14F-4D97-AF65-F5344CB8AC3E}">
        <p14:creationId xmlns:p14="http://schemas.microsoft.com/office/powerpoint/2010/main" val="1242367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374DE-4E7C-4606-A80C-9D0E1C9EF4C9}"/>
              </a:ext>
            </a:extLst>
          </p:cNvPr>
          <p:cNvSpPr>
            <a:spLocks noGrp="1"/>
          </p:cNvSpPr>
          <p:nvPr>
            <p:ph type="title"/>
          </p:nvPr>
        </p:nvSpPr>
        <p:spPr/>
        <p:txBody>
          <a:bodyPr/>
          <a:lstStyle/>
          <a:p>
            <a:r>
              <a:rPr lang="en-US" dirty="0"/>
              <a:t>Intervention Examples</a:t>
            </a:r>
          </a:p>
        </p:txBody>
      </p:sp>
      <p:sp>
        <p:nvSpPr>
          <p:cNvPr id="3" name="Content Placeholder 2">
            <a:extLst>
              <a:ext uri="{FF2B5EF4-FFF2-40B4-BE49-F238E27FC236}">
                <a16:creationId xmlns:a16="http://schemas.microsoft.com/office/drawing/2014/main" id="{546125DD-DBD9-48C8-AF17-A5E8ACA7A859}"/>
              </a:ext>
            </a:extLst>
          </p:cNvPr>
          <p:cNvSpPr>
            <a:spLocks noGrp="1"/>
          </p:cNvSpPr>
          <p:nvPr>
            <p:ph idx="1"/>
          </p:nvPr>
        </p:nvSpPr>
        <p:spPr>
          <a:xfrm>
            <a:off x="478369" y="1213308"/>
            <a:ext cx="11473384" cy="3451201"/>
          </a:xfrm>
        </p:spPr>
        <p:txBody>
          <a:bodyPr/>
          <a:lstStyle/>
          <a:p>
            <a:r>
              <a:rPr lang="en-US" dirty="0"/>
              <a:t>What should I do in the system to change Y?</a:t>
            </a:r>
          </a:p>
          <a:p>
            <a:r>
              <a:rPr lang="en-US" dirty="0"/>
              <a:t>What treatment should I take to attain a certain level of change on Y?</a:t>
            </a:r>
          </a:p>
          <a:p>
            <a:endParaRPr lang="en-US" dirty="0"/>
          </a:p>
          <a:p>
            <a:r>
              <a:rPr lang="en-US" dirty="0"/>
              <a:t>e.g., increase programmer skill to improve code inspection accuracy?</a:t>
            </a:r>
          </a:p>
          <a:p>
            <a:pPr marL="342900" indent="-342900">
              <a:buFont typeface="Arial" panose="020B0604020202020204" pitchFamily="34" charset="0"/>
              <a:buChar char="•"/>
            </a:pPr>
            <a:r>
              <a:rPr lang="en-US" dirty="0"/>
              <a:t>Should recruit graduate student with minimum four years of experience OR</a:t>
            </a:r>
          </a:p>
          <a:p>
            <a:pPr marL="342900" indent="-342900">
              <a:buFont typeface="Arial" panose="020B0604020202020204" pitchFamily="34" charset="0"/>
              <a:buChar char="•"/>
            </a:pPr>
            <a:r>
              <a:rPr lang="en-US" dirty="0"/>
              <a:t>Give programmers the double of the time to finish a task?</a:t>
            </a:r>
          </a:p>
          <a:p>
            <a:pPr marL="342900" indent="-342900">
              <a:buFont typeface="Arial" panose="020B0604020202020204" pitchFamily="34" charset="0"/>
              <a:buChar char="•"/>
            </a:pPr>
            <a:r>
              <a:rPr lang="en-US" dirty="0"/>
              <a:t>Ask programmers to give a second or third look at the same source code?</a:t>
            </a:r>
          </a:p>
          <a:p>
            <a:endParaRPr lang="en-US" dirty="0"/>
          </a:p>
        </p:txBody>
      </p:sp>
      <p:sp>
        <p:nvSpPr>
          <p:cNvPr id="4" name="Slide Number Placeholder 3">
            <a:extLst>
              <a:ext uri="{FF2B5EF4-FFF2-40B4-BE49-F238E27FC236}">
                <a16:creationId xmlns:a16="http://schemas.microsoft.com/office/drawing/2014/main" id="{4D6E17EB-37CC-45BA-A482-A902F95ACB6E}"/>
              </a:ext>
            </a:extLst>
          </p:cNvPr>
          <p:cNvSpPr>
            <a:spLocks noGrp="1"/>
          </p:cNvSpPr>
          <p:nvPr>
            <p:ph type="sldNum" sz="quarter" idx="12"/>
          </p:nvPr>
        </p:nvSpPr>
        <p:spPr/>
        <p:txBody>
          <a:bodyPr/>
          <a:lstStyle/>
          <a:p>
            <a:fld id="{81561042-0DC2-4A04-AA50-F6D44EB20EBA}" type="slidenum">
              <a:rPr lang="en-US" smtClean="0"/>
              <a:t>24</a:t>
            </a:fld>
            <a:endParaRPr lang="en-US"/>
          </a:p>
        </p:txBody>
      </p:sp>
    </p:spTree>
    <p:extLst>
      <p:ext uri="{BB962C8B-B14F-4D97-AF65-F5344CB8AC3E}">
        <p14:creationId xmlns:p14="http://schemas.microsoft.com/office/powerpoint/2010/main" val="2094431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C9FE-E0C7-4239-805A-751A21D0F753}"/>
              </a:ext>
            </a:extLst>
          </p:cNvPr>
          <p:cNvSpPr>
            <a:spLocks noGrp="1"/>
          </p:cNvSpPr>
          <p:nvPr>
            <p:ph type="title"/>
          </p:nvPr>
        </p:nvSpPr>
        <p:spPr/>
        <p:txBody>
          <a:bodyPr/>
          <a:lstStyle/>
          <a:p>
            <a:r>
              <a:rPr lang="en-US" dirty="0"/>
              <a:t>Counterfactual</a:t>
            </a:r>
          </a:p>
        </p:txBody>
      </p:sp>
      <p:sp>
        <p:nvSpPr>
          <p:cNvPr id="3" name="Content Placeholder 2">
            <a:extLst>
              <a:ext uri="{FF2B5EF4-FFF2-40B4-BE49-F238E27FC236}">
                <a16:creationId xmlns:a16="http://schemas.microsoft.com/office/drawing/2014/main" id="{168500E8-5F21-4D2F-982A-30946190A0A7}"/>
              </a:ext>
            </a:extLst>
          </p:cNvPr>
          <p:cNvSpPr>
            <a:spLocks noGrp="1"/>
          </p:cNvSpPr>
          <p:nvPr>
            <p:ph idx="1"/>
          </p:nvPr>
        </p:nvSpPr>
        <p:spPr>
          <a:xfrm>
            <a:off x="478369" y="1213307"/>
            <a:ext cx="11473384" cy="3451201"/>
          </a:xfrm>
        </p:spPr>
        <p:txBody>
          <a:bodyPr/>
          <a:lstStyle/>
          <a:p>
            <a:endParaRPr lang="en-US" dirty="0"/>
          </a:p>
          <a:p>
            <a:pPr marL="0" indent="0">
              <a:buNone/>
            </a:pPr>
            <a:r>
              <a:rPr lang="en-US" dirty="0"/>
              <a:t>What would have been the outcome Y if the covariate X had a different value?</a:t>
            </a:r>
          </a:p>
          <a:p>
            <a:endParaRPr lang="en-US" dirty="0"/>
          </a:p>
          <a:p>
            <a:pPr marL="0" indent="0">
              <a:buNone/>
            </a:pPr>
            <a:r>
              <a:rPr lang="en-US" dirty="0"/>
              <a:t>e.g., would this programmer have been more accurate if she:</a:t>
            </a:r>
          </a:p>
          <a:p>
            <a:pPr lvl="2"/>
            <a:r>
              <a:rPr lang="en-US" dirty="0"/>
              <a:t>Has spent more time?</a:t>
            </a:r>
          </a:p>
          <a:p>
            <a:pPr lvl="2"/>
            <a:r>
              <a:rPr lang="en-US" dirty="0"/>
              <a:t>Had see the source code for a second and third time?</a:t>
            </a:r>
          </a:p>
          <a:p>
            <a:pPr lvl="3"/>
            <a:r>
              <a:rPr lang="en-US" dirty="0"/>
              <a:t>Hence, has had the chance to increase confident?</a:t>
            </a:r>
          </a:p>
          <a:p>
            <a:pPr lvl="2"/>
            <a:r>
              <a:rPr lang="en-US" dirty="0"/>
              <a:t>Has written a longer explanation?</a:t>
            </a:r>
          </a:p>
        </p:txBody>
      </p:sp>
    </p:spTree>
    <p:extLst>
      <p:ext uri="{BB962C8B-B14F-4D97-AF65-F5344CB8AC3E}">
        <p14:creationId xmlns:p14="http://schemas.microsoft.com/office/powerpoint/2010/main" val="179410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A53D-BEB5-40F0-BC2E-D7D3BC84F09E}"/>
              </a:ext>
            </a:extLst>
          </p:cNvPr>
          <p:cNvSpPr>
            <a:spLocks noGrp="1"/>
          </p:cNvSpPr>
          <p:nvPr>
            <p:ph type="title"/>
          </p:nvPr>
        </p:nvSpPr>
        <p:spPr/>
        <p:txBody>
          <a:bodyPr/>
          <a:lstStyle/>
          <a:p>
            <a:r>
              <a:rPr lang="en-US" dirty="0"/>
              <a:t>Modularity of interventions</a:t>
            </a:r>
          </a:p>
        </p:txBody>
      </p:sp>
      <p:sp>
        <p:nvSpPr>
          <p:cNvPr id="3" name="Content Placeholder 2">
            <a:extLst>
              <a:ext uri="{FF2B5EF4-FFF2-40B4-BE49-F238E27FC236}">
                <a16:creationId xmlns:a16="http://schemas.microsoft.com/office/drawing/2014/main" id="{AAA271DC-C0D0-4C9E-8C5D-493A11F41D22}"/>
              </a:ext>
            </a:extLst>
          </p:cNvPr>
          <p:cNvSpPr>
            <a:spLocks noGrp="1"/>
          </p:cNvSpPr>
          <p:nvPr>
            <p:ph idx="1"/>
          </p:nvPr>
        </p:nvSpPr>
        <p:spPr>
          <a:xfrm>
            <a:off x="478369" y="1213308"/>
            <a:ext cx="11473384" cy="4654092"/>
          </a:xfrm>
        </p:spPr>
        <p:txBody>
          <a:bodyPr>
            <a:noAutofit/>
          </a:bodyPr>
          <a:lstStyle/>
          <a:p>
            <a:pPr marL="0" indent="0">
              <a:buNone/>
            </a:pPr>
            <a:r>
              <a:rPr lang="pt-BR" sz="2000" u="sng" dirty="0"/>
              <a:t>Definition:</a:t>
            </a:r>
          </a:p>
          <a:p>
            <a:pPr marL="0" indent="0">
              <a:buNone/>
            </a:pPr>
            <a:r>
              <a:rPr lang="pt-BR" sz="2000" dirty="0"/>
              <a:t>modularity of the interventions consists of two assumptions: </a:t>
            </a:r>
          </a:p>
          <a:p>
            <a:pPr marL="514350" indent="-514350">
              <a:buFont typeface="+mj-lt"/>
              <a:buAutoNum type="arabicPeriod"/>
            </a:pPr>
            <a:r>
              <a:rPr lang="pt-BR" sz="2000" dirty="0"/>
              <a:t>the intervention on node X affects only the structural assignments of X</a:t>
            </a:r>
          </a:p>
          <a:p>
            <a:pPr marL="514350" indent="-514350">
              <a:buFont typeface="+mj-lt"/>
              <a:buAutoNum type="arabicPeriod"/>
            </a:pPr>
            <a:r>
              <a:rPr lang="pt-BR" sz="2000" dirty="0"/>
              <a:t>how the intervention is executed does not influence the results of the intervention</a:t>
            </a:r>
          </a:p>
          <a:p>
            <a:pPr marL="0" indent="0">
              <a:buNone/>
            </a:pPr>
            <a:r>
              <a:rPr lang="en-US" sz="2000" dirty="0"/>
              <a:t>					</a:t>
            </a:r>
            <a:r>
              <a:rPr lang="en-US" sz="1600" dirty="0"/>
              <a:t>pg. 125 in [Peters, </a:t>
            </a:r>
            <a:r>
              <a:rPr lang="en-US" sz="1600" dirty="0" err="1"/>
              <a:t>Janzing</a:t>
            </a:r>
            <a:r>
              <a:rPr lang="en-US" sz="1600" dirty="0"/>
              <a:t>, &amp; </a:t>
            </a:r>
            <a:r>
              <a:rPr lang="en-US" sz="1600" dirty="0" err="1"/>
              <a:t>Schölkopf</a:t>
            </a:r>
            <a:r>
              <a:rPr lang="en-US" sz="1600" dirty="0"/>
              <a:t> 2017]</a:t>
            </a:r>
            <a:endParaRPr lang="pt-BR" sz="1600" u="sng" dirty="0"/>
          </a:p>
          <a:p>
            <a:pPr marL="0" indent="0">
              <a:buNone/>
            </a:pPr>
            <a:r>
              <a:rPr lang="en-US" sz="2000" u="sng" dirty="0"/>
              <a:t>Intuition: </a:t>
            </a:r>
          </a:p>
          <a:p>
            <a:pPr marL="0" indent="0">
              <a:buNone/>
            </a:pPr>
            <a:r>
              <a:rPr lang="en-US" sz="2000" dirty="0"/>
              <a:t>We can set and unset variable values without altering the structure of the functions that relate the variables with each other.</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230207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4640-945F-4EFF-8ADC-1BC7B8873C04}"/>
              </a:ext>
            </a:extLst>
          </p:cNvPr>
          <p:cNvSpPr>
            <a:spLocks noGrp="1"/>
          </p:cNvSpPr>
          <p:nvPr>
            <p:ph type="title"/>
          </p:nvPr>
        </p:nvSpPr>
        <p:spPr/>
        <p:txBody>
          <a:bodyPr/>
          <a:lstStyle/>
          <a:p>
            <a:r>
              <a:rPr lang="en-US" dirty="0"/>
              <a:t>Stability condition</a:t>
            </a:r>
          </a:p>
        </p:txBody>
      </p:sp>
      <p:sp>
        <p:nvSpPr>
          <p:cNvPr id="3" name="Content Placeholder 2">
            <a:extLst>
              <a:ext uri="{FF2B5EF4-FFF2-40B4-BE49-F238E27FC236}">
                <a16:creationId xmlns:a16="http://schemas.microsoft.com/office/drawing/2014/main" id="{4840D8BE-9926-4DE5-AD7E-790D55B31096}"/>
              </a:ext>
            </a:extLst>
          </p:cNvPr>
          <p:cNvSpPr>
            <a:spLocks noGrp="1"/>
          </p:cNvSpPr>
          <p:nvPr>
            <p:ph idx="1"/>
          </p:nvPr>
        </p:nvSpPr>
        <p:spPr>
          <a:xfrm>
            <a:off x="457200" y="1172482"/>
            <a:ext cx="10515600" cy="4351338"/>
          </a:xfrm>
        </p:spPr>
        <p:txBody>
          <a:bodyPr>
            <a:normAutofit/>
          </a:bodyPr>
          <a:lstStyle/>
          <a:p>
            <a:pPr marL="0" indent="0">
              <a:buNone/>
            </a:pPr>
            <a:r>
              <a:rPr lang="en-US" sz="2000" u="sng" dirty="0"/>
              <a:t>Definition</a:t>
            </a:r>
            <a:r>
              <a:rPr lang="en-US" sz="2000" dirty="0"/>
              <a:t>: As we vary the parameters of a causal model (e.g., regression coefficients), no independences in the probability model can be destroyed. </a:t>
            </a:r>
          </a:p>
          <a:p>
            <a:pPr marL="0" indent="0">
              <a:buNone/>
            </a:pPr>
            <a:r>
              <a:rPr lang="en-US" sz="2000" dirty="0"/>
              <a:t>							</a:t>
            </a:r>
            <a:r>
              <a:rPr lang="en-US" sz="1600" dirty="0"/>
              <a:t>[Pearl 2009]</a:t>
            </a:r>
          </a:p>
          <a:p>
            <a:endParaRPr lang="en-US" sz="2000" dirty="0"/>
          </a:p>
          <a:p>
            <a:pPr marL="0" indent="0">
              <a:buNone/>
            </a:pPr>
            <a:r>
              <a:rPr lang="en-US" sz="2000" u="sng" dirty="0"/>
              <a:t>Intuition:</a:t>
            </a:r>
            <a:endParaRPr lang="en-US" sz="2000" dirty="0"/>
          </a:p>
          <a:p>
            <a:pPr marL="0" indent="0">
              <a:buNone/>
            </a:pPr>
            <a:r>
              <a:rPr lang="en-US" sz="2000" dirty="0"/>
              <a:t>Causal relationships are more stable than probabilistic relationships, because we assume that </a:t>
            </a:r>
          </a:p>
          <a:p>
            <a:pPr lvl="1"/>
            <a:r>
              <a:rPr lang="en-US" sz="2000" u="sng" dirty="0"/>
              <a:t>Causal relationships</a:t>
            </a:r>
            <a:r>
              <a:rPr lang="en-US" sz="2000" dirty="0"/>
              <a:t> = objective physical constraints in our world (ontological)</a:t>
            </a:r>
          </a:p>
          <a:p>
            <a:pPr lvl="1"/>
            <a:r>
              <a:rPr lang="en-US" sz="2000" u="sng" dirty="0"/>
              <a:t>Probabilistic relationships</a:t>
            </a:r>
            <a:r>
              <a:rPr lang="en-US" sz="2000" dirty="0"/>
              <a:t> = belief or knowledge about the world (epistemic)</a:t>
            </a:r>
          </a:p>
          <a:p>
            <a:endParaRPr lang="en-US" sz="2000" dirty="0"/>
          </a:p>
        </p:txBody>
      </p:sp>
    </p:spTree>
    <p:extLst>
      <p:ext uri="{BB962C8B-B14F-4D97-AF65-F5344CB8AC3E}">
        <p14:creationId xmlns:p14="http://schemas.microsoft.com/office/powerpoint/2010/main" val="879623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235A-CE5D-4BFC-8E8D-9B7D1F1AA0AB}"/>
              </a:ext>
            </a:extLst>
          </p:cNvPr>
          <p:cNvSpPr>
            <a:spLocks noGrp="1"/>
          </p:cNvSpPr>
          <p:nvPr>
            <p:ph type="title"/>
          </p:nvPr>
        </p:nvSpPr>
        <p:spPr/>
        <p:txBody>
          <a:bodyPr/>
          <a:lstStyle/>
          <a:p>
            <a:r>
              <a:rPr lang="en-US" dirty="0"/>
              <a:t>Ignorability</a:t>
            </a:r>
          </a:p>
        </p:txBody>
      </p:sp>
      <p:sp>
        <p:nvSpPr>
          <p:cNvPr id="3" name="Content Placeholder 2">
            <a:extLst>
              <a:ext uri="{FF2B5EF4-FFF2-40B4-BE49-F238E27FC236}">
                <a16:creationId xmlns:a16="http://schemas.microsoft.com/office/drawing/2014/main" id="{89B2F679-EC16-4AA0-A5ED-5F3453E26D6A}"/>
              </a:ext>
            </a:extLst>
          </p:cNvPr>
          <p:cNvSpPr>
            <a:spLocks noGrp="1"/>
          </p:cNvSpPr>
          <p:nvPr>
            <p:ph idx="1"/>
          </p:nvPr>
        </p:nvSpPr>
        <p:spPr>
          <a:xfrm>
            <a:off x="478369" y="1213308"/>
            <a:ext cx="11473384" cy="4414606"/>
          </a:xfrm>
        </p:spPr>
        <p:txBody>
          <a:bodyPr>
            <a:noAutofit/>
          </a:bodyPr>
          <a:lstStyle/>
          <a:p>
            <a:pPr marL="0" indent="0">
              <a:buNone/>
            </a:pPr>
            <a:r>
              <a:rPr lang="en-US" sz="2000" u="sng" dirty="0"/>
              <a:t>Definition:</a:t>
            </a:r>
          </a:p>
          <a:p>
            <a:r>
              <a:rPr lang="en-US" sz="2000" dirty="0"/>
              <a:t>It is possible to identify or estimate an unbiased result from data that was originated from selection bias, if the following holds:</a:t>
            </a:r>
          </a:p>
          <a:p>
            <a:r>
              <a:rPr lang="en-US" sz="2000" dirty="0"/>
              <a:t>Y(X) is conditionally independent of X|Z</a:t>
            </a:r>
          </a:p>
          <a:p>
            <a:r>
              <a:rPr lang="en-US" sz="2000" dirty="0"/>
              <a:t> </a:t>
            </a:r>
          </a:p>
          <a:p>
            <a:pPr marL="0" indent="0">
              <a:buNone/>
            </a:pPr>
            <a:r>
              <a:rPr lang="en-US" sz="2000" u="sng" dirty="0"/>
              <a:t>Intuition:</a:t>
            </a:r>
          </a:p>
          <a:p>
            <a:r>
              <a:rPr lang="en-US" sz="2000" dirty="0"/>
              <a:t>Conditioning on Z takes away the variation of the individual. </a:t>
            </a:r>
            <a:r>
              <a:rPr lang="pt-BR" sz="2000" dirty="0"/>
              <a:t>This means that the treated (A=1) and the control (A=0) are equivalent in terms the distribution of their covariates. </a:t>
            </a:r>
          </a:p>
          <a:p>
            <a:endParaRPr lang="en-US" sz="2000" dirty="0"/>
          </a:p>
        </p:txBody>
      </p:sp>
    </p:spTree>
    <p:extLst>
      <p:ext uri="{BB962C8B-B14F-4D97-AF65-F5344CB8AC3E}">
        <p14:creationId xmlns:p14="http://schemas.microsoft.com/office/powerpoint/2010/main" val="4267045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4F5D-112F-41B3-85F5-5A0B7F5BBF58}"/>
              </a:ext>
            </a:extLst>
          </p:cNvPr>
          <p:cNvSpPr>
            <a:spLocks noGrp="1"/>
          </p:cNvSpPr>
          <p:nvPr>
            <p:ph type="title"/>
          </p:nvPr>
        </p:nvSpPr>
        <p:spPr>
          <a:xfrm>
            <a:off x="478369" y="111641"/>
            <a:ext cx="10058400" cy="555840"/>
          </a:xfrm>
        </p:spPr>
        <p:txBody>
          <a:bodyPr/>
          <a:lstStyle/>
          <a:p>
            <a:r>
              <a:rPr lang="en-US" dirty="0"/>
              <a:t>Overall approach to causal inference methods</a:t>
            </a:r>
          </a:p>
        </p:txBody>
      </p:sp>
      <p:pic>
        <p:nvPicPr>
          <p:cNvPr id="5" name="Picture 4">
            <a:extLst>
              <a:ext uri="{FF2B5EF4-FFF2-40B4-BE49-F238E27FC236}">
                <a16:creationId xmlns:a16="http://schemas.microsoft.com/office/drawing/2014/main" id="{1E6655B9-71C2-4F86-890E-0A9535822117}"/>
              </a:ext>
            </a:extLst>
          </p:cNvPr>
          <p:cNvPicPr>
            <a:picLocks noChangeAspect="1"/>
          </p:cNvPicPr>
          <p:nvPr/>
        </p:nvPicPr>
        <p:blipFill>
          <a:blip r:embed="rId3"/>
          <a:stretch>
            <a:fillRect/>
          </a:stretch>
        </p:blipFill>
        <p:spPr>
          <a:xfrm>
            <a:off x="3778067" y="2622434"/>
            <a:ext cx="3754250" cy="2308864"/>
          </a:xfrm>
          <a:prstGeom prst="rect">
            <a:avLst/>
          </a:prstGeom>
          <a:solidFill>
            <a:srgbClr val="FFEECA"/>
          </a:solidFill>
        </p:spPr>
      </p:pic>
      <p:sp>
        <p:nvSpPr>
          <p:cNvPr id="6" name="Freeform: Shape 5">
            <a:extLst>
              <a:ext uri="{FF2B5EF4-FFF2-40B4-BE49-F238E27FC236}">
                <a16:creationId xmlns:a16="http://schemas.microsoft.com/office/drawing/2014/main" id="{462FE2DE-759F-4AB6-8673-E9CE8F7DF60B}"/>
              </a:ext>
            </a:extLst>
          </p:cNvPr>
          <p:cNvSpPr/>
          <p:nvPr/>
        </p:nvSpPr>
        <p:spPr bwMode="gray">
          <a:xfrm>
            <a:off x="10613571" y="32657"/>
            <a:ext cx="0" cy="152400"/>
          </a:xfrm>
          <a:custGeom>
            <a:avLst/>
            <a:gdLst>
              <a:gd name="connsiteX0" fmla="*/ 0 w 0"/>
              <a:gd name="connsiteY0" fmla="*/ 152400 h 152400"/>
              <a:gd name="connsiteX1" fmla="*/ 0 w 0"/>
              <a:gd name="connsiteY1" fmla="*/ 0 h 152400"/>
            </a:gdLst>
            <a:ahLst/>
            <a:cxnLst>
              <a:cxn ang="0">
                <a:pos x="connsiteX0" y="connsiteY0"/>
              </a:cxn>
              <a:cxn ang="0">
                <a:pos x="connsiteX1" y="connsiteY1"/>
              </a:cxn>
            </a:cxnLst>
            <a:rect l="l" t="t" r="r" b="b"/>
            <a:pathLst>
              <a:path h="152400">
                <a:moveTo>
                  <a:pt x="0" y="15240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4EA0C5-BE7E-41FE-AEB9-1655C6F50C0B}"/>
              </a:ext>
            </a:extLst>
          </p:cNvPr>
          <p:cNvSpPr txBox="1"/>
          <p:nvPr/>
        </p:nvSpPr>
        <p:spPr bwMode="gray">
          <a:xfrm>
            <a:off x="22434" y="6595661"/>
            <a:ext cx="8980111" cy="26233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[Peters, </a:t>
            </a:r>
            <a:r>
              <a:rPr lang="en-US" sz="1200" dirty="0" err="1"/>
              <a:t>Janzing</a:t>
            </a:r>
            <a:r>
              <a:rPr lang="en-US" sz="1200" dirty="0"/>
              <a:t>, &amp; </a:t>
            </a:r>
            <a:r>
              <a:rPr lang="en-US" sz="1200" dirty="0" err="1"/>
              <a:t>Schölkopf</a:t>
            </a:r>
            <a:r>
              <a:rPr lang="en-US" sz="1200" dirty="0"/>
              <a:t> 2017] </a:t>
            </a:r>
            <a:r>
              <a:rPr lang="en-US" sz="1200" i="1" dirty="0"/>
              <a:t>Elements of Causal Inference: Foundations and Learning Algorithms</a:t>
            </a:r>
            <a:r>
              <a:rPr lang="en-US" sz="1200" dirty="0"/>
              <a:t>. MIT Press.</a:t>
            </a:r>
          </a:p>
          <a:p>
            <a:pPr>
              <a:spcBef>
                <a:spcPts val="300"/>
              </a:spcBef>
              <a:spcAft>
                <a:spcPts val="300"/>
              </a:spcAft>
              <a:buClr>
                <a:schemeClr val="accent1"/>
              </a:buClr>
              <a:buSzPct val="90000"/>
            </a:pPr>
            <a:r>
              <a:rPr lang="en-US" sz="1200" dirty="0"/>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C97D80-ACCF-48F4-93E7-33510BD1B61E}"/>
                  </a:ext>
                </a:extLst>
              </p:cNvPr>
              <p:cNvSpPr txBox="1"/>
              <p:nvPr/>
            </p:nvSpPr>
            <p:spPr bwMode="gray">
              <a:xfrm>
                <a:off x="109331" y="2869373"/>
                <a:ext cx="3492610" cy="938270"/>
              </a:xfrm>
              <a:prstGeom prst="rect">
                <a:avLst/>
              </a:prstGeom>
              <a:noFill/>
            </p:spPr>
            <p:txBody>
              <a:bodyPr wrap="square">
                <a:spAutoFit/>
              </a:bodyPr>
              <a:lstStyle/>
              <a:p>
                <a:pPr marL="0" lvl="1" indent="0">
                  <a:buNone/>
                </a:pPr>
                <a:r>
                  <a:rPr lang="en-US" sz="1600" b="1" dirty="0"/>
                  <a:t>Markov factorization</a:t>
                </a:r>
              </a:p>
              <a:p>
                <a:pPr marL="0" lvl="1" indent="0">
                  <a:buNone/>
                </a:pPr>
                <a:r>
                  <a:rPr lang="en-US" sz="1400" b="0" dirty="0"/>
                  <a:t>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𝑛</m:t>
                            </m:r>
                          </m:sub>
                        </m:sSub>
                      </m:e>
                    </m:d>
                    <m:r>
                      <a:rPr lang="en-US" sz="1600" i="1" smtClean="0">
                        <a:latin typeface="Cambria Math" panose="02040503050406030204" pitchFamily="18" charset="0"/>
                      </a:rPr>
                      <m:t>=</m:t>
                    </m:r>
                    <m:nary>
                      <m:naryPr>
                        <m:chr m:val="∏"/>
                        <m:supHide m:val="on"/>
                        <m:ctrlPr>
                          <a:rPr lang="en-US" sz="1600" i="1" smtClean="0">
                            <a:latin typeface="Cambria Math" panose="02040503050406030204" pitchFamily="18" charset="0"/>
                          </a:rPr>
                        </m:ctrlPr>
                      </m:naryPr>
                      <m:sub>
                        <m:r>
                          <m:rPr>
                            <m:brk m:alnAt="7"/>
                          </m:rPr>
                          <a:rPr lang="en-US" sz="1600" b="0" i="1" smtClean="0">
                            <a:latin typeface="Cambria Math" panose="02040503050406030204" pitchFamily="18" charset="0"/>
                          </a:rPr>
                          <m:t>𝑗</m:t>
                        </m:r>
                      </m:sub>
                      <m:sup/>
                      <m:e>
                        <m:r>
                          <a:rPr lang="en-US" sz="1600" b="0" i="1" smtClean="0">
                            <a:latin typeface="Cambria Math" panose="02040503050406030204" pitchFamily="18" charset="0"/>
                          </a:rPr>
                          <m:t>𝑃</m:t>
                        </m:r>
                        <m:d>
                          <m:dPr>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e>
                        </m:d>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e>
                    </m:nary>
                  </m:oMath>
                </a14:m>
                <a:endParaRPr lang="en-US" sz="1400" b="0" dirty="0"/>
              </a:p>
              <a:p>
                <a:pPr marL="0" lvl="1" indent="0">
                  <a:buNone/>
                </a:pPr>
                <a:endParaRPr lang="en-US" sz="2000" dirty="0"/>
              </a:p>
            </p:txBody>
          </p:sp>
        </mc:Choice>
        <mc:Fallback xmlns="">
          <p:sp>
            <p:nvSpPr>
              <p:cNvPr id="8" name="TextBox 7">
                <a:extLst>
                  <a:ext uri="{FF2B5EF4-FFF2-40B4-BE49-F238E27FC236}">
                    <a16:creationId xmlns:a16="http://schemas.microsoft.com/office/drawing/2014/main" id="{AEC97D80-ACCF-48F4-93E7-33510BD1B61E}"/>
                  </a:ext>
                </a:extLst>
              </p:cNvPr>
              <p:cNvSpPr txBox="1">
                <a:spLocks noRot="1" noChangeAspect="1" noMove="1" noResize="1" noEditPoints="1" noAdjustHandles="1" noChangeArrowheads="1" noChangeShapeType="1" noTextEdit="1"/>
              </p:cNvSpPr>
              <p:nvPr/>
            </p:nvSpPr>
            <p:spPr bwMode="gray">
              <a:xfrm>
                <a:off x="109331" y="2869373"/>
                <a:ext cx="3492610" cy="938270"/>
              </a:xfrm>
              <a:prstGeom prst="rect">
                <a:avLst/>
              </a:prstGeom>
              <a:blipFill>
                <a:blip r:embed="rId4"/>
                <a:stretch>
                  <a:fillRect l="-1047" t="-11039" b="-25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5F2D6-47A8-48CB-9DC2-4C3F1183C800}"/>
                  </a:ext>
                </a:extLst>
              </p:cNvPr>
              <p:cNvSpPr txBox="1"/>
              <p:nvPr/>
            </p:nvSpPr>
            <p:spPr bwMode="gray">
              <a:xfrm>
                <a:off x="-309325" y="3670866"/>
                <a:ext cx="4046437" cy="831190"/>
              </a:xfrm>
              <a:prstGeom prst="rect">
                <a:avLst/>
              </a:prstGeom>
              <a:noFill/>
            </p:spPr>
            <p:txBody>
              <a:bodyPr wrap="square">
                <a:spAutoFit/>
              </a:bodyPr>
              <a:lstStyle/>
              <a:p>
                <a:pPr lvl="1"/>
                <a:r>
                  <a:rPr lang="en-US" sz="1600" b="1" dirty="0"/>
                  <a:t>Markovian Parents</a:t>
                </a:r>
              </a:p>
              <a:p>
                <a:pPr lvl="1"/>
                <a14:m>
                  <m:oMath xmlns:m="http://schemas.openxmlformats.org/officeDocument/2006/math">
                    <m:r>
                      <a:rPr lang="en-US" sz="1600" i="1" smtClean="0">
                        <a:latin typeface="Cambria Math" panose="02040503050406030204" pitchFamily="18" charset="0"/>
                      </a:rPr>
                      <m:t>𝑃</m:t>
                    </m:r>
                    <m:r>
                      <a:rPr lang="en-US" sz="160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𝑖</m:t>
                        </m:r>
                        <m:r>
                          <a:rPr lang="en-US" sz="1600" i="1">
                            <a:latin typeface="Cambria Math" panose="02040503050406030204" pitchFamily="18" charset="0"/>
                          </a:rPr>
                          <m:t>−1</m:t>
                        </m:r>
                      </m:sub>
                    </m:sSub>
                    <m:r>
                      <a:rPr lang="en-US" sz="1600" i="1">
                        <a:latin typeface="Cambria Math" panose="02040503050406030204" pitchFamily="18" charset="0"/>
                      </a:rPr>
                      <m:t>) =</m:t>
                    </m:r>
                    <m:nary>
                      <m:naryPr>
                        <m:chr m:val="∏"/>
                        <m:supHide m:val="on"/>
                        <m:ctrlPr>
                          <a:rPr lang="en-US" sz="1600" i="1">
                            <a:latin typeface="Cambria Math" panose="02040503050406030204" pitchFamily="18" charset="0"/>
                          </a:rPr>
                        </m:ctrlPr>
                      </m:naryPr>
                      <m:sub>
                        <m:r>
                          <a:rPr lang="en-US" sz="1600" b="0" i="1" smtClean="0">
                            <a:latin typeface="Cambria Math" panose="02040503050406030204" pitchFamily="18" charset="0"/>
                          </a:rPr>
                          <m:t>𝑖</m:t>
                        </m:r>
                      </m:sub>
                      <m:sup/>
                      <m:e>
                        <m:r>
                          <a:rPr lang="en-US" sz="1600" i="1">
                            <a:latin typeface="Cambria Math" panose="02040503050406030204" pitchFamily="18" charset="0"/>
                          </a:rPr>
                          <m:t>𝑃</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 </m:t>
                            </m:r>
                          </m:e>
                        </m:d>
                        <m:sSub>
                          <m:sSubPr>
                            <m:ctrlPr>
                              <a:rPr lang="en-US" sz="1600" i="1">
                                <a:latin typeface="Cambria Math" panose="02040503050406030204" pitchFamily="18" charset="0"/>
                              </a:rPr>
                            </m:ctrlPr>
                          </m:sSubPr>
                          <m:e>
                            <m:r>
                              <a:rPr lang="en-US" sz="1600" i="1">
                                <a:latin typeface="Cambria Math" panose="02040503050406030204" pitchFamily="18" charset="0"/>
                              </a:rPr>
                              <m:t>𝑝𝑎</m:t>
                            </m:r>
                            <m:r>
                              <a:rPr lang="en-US" sz="1600" b="0" i="1" smtClean="0">
                                <a:latin typeface="Cambria Math" panose="02040503050406030204" pitchFamily="18" charset="0"/>
                              </a:rPr>
                              <m:t>𝑟𝑒𝑛𝑡𝑠</m:t>
                            </m:r>
                            <m:r>
                              <a:rPr lang="en-US" sz="1600" b="0" i="1" smtClean="0">
                                <a:latin typeface="Cambria Math" panose="02040503050406030204" pitchFamily="18" charset="0"/>
                              </a:rPr>
                              <m:t>(</m:t>
                            </m:r>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m:t>
                        </m:r>
                      </m:e>
                    </m:nary>
                  </m:oMath>
                </a14:m>
                <a:r>
                  <a:rPr lang="en-US" sz="1600" dirty="0"/>
                  <a:t>)</a:t>
                </a:r>
              </a:p>
              <a:p>
                <a:pPr lvl="1"/>
                <a14:m>
                  <m:oMath xmlns:m="http://schemas.openxmlformats.org/officeDocument/2006/math">
                    <m:r>
                      <a:rPr lang="en-US" sz="1600" i="1" smtClean="0">
                        <a:latin typeface="Cambria Math" panose="02040503050406030204" pitchFamily="18" charset="0"/>
                      </a:rPr>
                      <m:t>𝑂</m:t>
                    </m:r>
                    <m:d>
                      <m:dPr>
                        <m:ctrlPr>
                          <a:rPr lang="en-US" sz="1600" i="1">
                            <a:latin typeface="Cambria Math" panose="02040503050406030204" pitchFamily="18" charset="0"/>
                          </a:rPr>
                        </m:ctrlPr>
                      </m:dPr>
                      <m:e>
                        <m:r>
                          <a:rPr lang="en-US" sz="1600" i="1">
                            <a:latin typeface="Cambria Math" panose="02040503050406030204" pitchFamily="18" charset="0"/>
                          </a:rPr>
                          <m:t>𝑛</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b="0" i="1" smtClean="0">
                                <a:latin typeface="Cambria Math" panose="02040503050406030204" pitchFamily="18" charset="0"/>
                              </a:rPr>
                              <m:t>𝑝𝑎𝑟𝑒𝑛𝑡𝑠</m:t>
                            </m:r>
                          </m:sup>
                        </m:sSup>
                      </m:e>
                    </m:d>
                    <m:r>
                      <a:rPr lang="en-US" sz="1600" b="0" i="0" smtClean="0">
                        <a:latin typeface="Cambria Math" panose="02040503050406030204" pitchFamily="18" charset="0"/>
                      </a:rPr>
                      <m:t> </m:t>
                    </m:r>
                    <m:r>
                      <m:rPr>
                        <m:sty m:val="p"/>
                      </m:rPr>
                      <a:rPr lang="en-US" sz="1600" b="0" i="0" smtClean="0">
                        <a:latin typeface="Cambria Math" panose="02040503050406030204" pitchFamily="18" charset="0"/>
                      </a:rPr>
                      <m:t>instead</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of</m:t>
                    </m:r>
                    <m:r>
                      <a:rPr lang="en-US" sz="1600" b="0" i="0"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0" smtClean="0">
                            <a:latin typeface="Cambria Math" panose="02040503050406030204" pitchFamily="18" charset="0"/>
                          </a:rPr>
                          <m:t>2</m:t>
                        </m:r>
                      </m:e>
                      <m:sup>
                        <m:r>
                          <m:rPr>
                            <m:sty m:val="p"/>
                          </m:rPr>
                          <a:rPr lang="en-US" sz="1600" b="0" i="0" smtClean="0">
                            <a:latin typeface="Cambria Math" panose="02040503050406030204" pitchFamily="18" charset="0"/>
                          </a:rPr>
                          <m:t>n</m:t>
                        </m:r>
                      </m:sup>
                    </m:sSup>
                  </m:oMath>
                </a14:m>
                <a:r>
                  <a:rPr lang="en-US" sz="1600" dirty="0"/>
                  <a:t> </a:t>
                </a:r>
              </a:p>
            </p:txBody>
          </p:sp>
        </mc:Choice>
        <mc:Fallback xmlns="">
          <p:sp>
            <p:nvSpPr>
              <p:cNvPr id="10" name="TextBox 9">
                <a:extLst>
                  <a:ext uri="{FF2B5EF4-FFF2-40B4-BE49-F238E27FC236}">
                    <a16:creationId xmlns:a16="http://schemas.microsoft.com/office/drawing/2014/main" id="{A1D5F2D6-47A8-48CB-9DC2-4C3F1183C800}"/>
                  </a:ext>
                </a:extLst>
              </p:cNvPr>
              <p:cNvSpPr txBox="1">
                <a:spLocks noRot="1" noChangeAspect="1" noMove="1" noResize="1" noEditPoints="1" noAdjustHandles="1" noChangeArrowheads="1" noChangeShapeType="1" noTextEdit="1"/>
              </p:cNvSpPr>
              <p:nvPr/>
            </p:nvSpPr>
            <p:spPr bwMode="gray">
              <a:xfrm>
                <a:off x="-309325" y="3670866"/>
                <a:ext cx="4046437" cy="831190"/>
              </a:xfrm>
              <a:prstGeom prst="rect">
                <a:avLst/>
              </a:prstGeom>
              <a:blipFill>
                <a:blip r:embed="rId5"/>
                <a:stretch>
                  <a:fillRect t="-14599" b="-394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3BC1864-3D58-46FD-BF61-DFB83B173AEA}"/>
              </a:ext>
            </a:extLst>
          </p:cNvPr>
          <p:cNvPicPr>
            <a:picLocks noChangeAspect="1"/>
          </p:cNvPicPr>
          <p:nvPr/>
        </p:nvPicPr>
        <p:blipFill>
          <a:blip r:embed="rId6"/>
          <a:stretch>
            <a:fillRect/>
          </a:stretch>
        </p:blipFill>
        <p:spPr>
          <a:xfrm>
            <a:off x="799106" y="1102680"/>
            <a:ext cx="3460174" cy="1658405"/>
          </a:xfrm>
          <a:prstGeom prst="rect">
            <a:avLst/>
          </a:prstGeom>
        </p:spPr>
      </p:pic>
      <p:sp>
        <p:nvSpPr>
          <p:cNvPr id="17" name="TextBox 16">
            <a:extLst>
              <a:ext uri="{FF2B5EF4-FFF2-40B4-BE49-F238E27FC236}">
                <a16:creationId xmlns:a16="http://schemas.microsoft.com/office/drawing/2014/main" id="{6519E4C7-DA4D-4A62-9388-979F50FB4A7A}"/>
              </a:ext>
            </a:extLst>
          </p:cNvPr>
          <p:cNvSpPr txBox="1"/>
          <p:nvPr/>
        </p:nvSpPr>
        <p:spPr bwMode="gray">
          <a:xfrm>
            <a:off x="735496" y="798556"/>
            <a:ext cx="2113059" cy="338554"/>
          </a:xfrm>
          <a:prstGeom prst="rect">
            <a:avLst/>
          </a:prstGeom>
          <a:noFill/>
        </p:spPr>
        <p:txBody>
          <a:bodyPr wrap="square">
            <a:spAutoFit/>
          </a:bodyPr>
          <a:lstStyle/>
          <a:p>
            <a:pPr marL="0" lvl="1" indent="0">
              <a:buNone/>
            </a:pPr>
            <a:r>
              <a:rPr lang="en-US" sz="1600" b="1" dirty="0"/>
              <a:t>Graph patterns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14DFD7E-F656-4182-90FB-46AC4FFEE3D2}"/>
                  </a:ext>
                </a:extLst>
              </p:cNvPr>
              <p:cNvSpPr txBox="1"/>
              <p:nvPr/>
            </p:nvSpPr>
            <p:spPr bwMode="gray">
              <a:xfrm>
                <a:off x="5655192" y="1107284"/>
                <a:ext cx="6446192" cy="160043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i="0" dirty="0">
                    <a:latin typeface="+mj-lt"/>
                  </a:rPr>
                  <a:t>Do-operator and Intervention</a:t>
                </a:r>
                <a:endParaRPr lang="en-US" sz="1600" b="1" i="1" dirty="0">
                  <a:latin typeface="+mj-lt"/>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r>
                            <a:rPr lang="pt-BR" b="0" i="1" smtClean="0">
                              <a:latin typeface="Cambria Math" panose="02040503050406030204" pitchFamily="18" charset="0"/>
                            </a:rPr>
                            <m:t>𝑌</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d>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𝑧</m:t>
                          </m:r>
                        </m:sub>
                        <m:sup/>
                        <m:e>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e>
                      </m:nary>
                    </m:oMath>
                  </m:oMathPara>
                </a14:m>
                <a:endParaRPr lang="en-US" b="0" dirty="0"/>
              </a:p>
              <a:p>
                <a:pPr>
                  <a:spcBef>
                    <a:spcPts val="300"/>
                  </a:spcBef>
                  <a:spcAft>
                    <a:spcPts val="300"/>
                  </a:spcAft>
                  <a:buClr>
                    <a:schemeClr val="accent1"/>
                  </a:buClr>
                  <a:buSzPct val="90000"/>
                </a:pPr>
                <a:r>
                  <a:rPr lang="en-US" sz="1600" b="1" dirty="0"/>
                  <a:t>Potential Outcome</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𝑌</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𝑑𝑜</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=1)</m:t>
                          </m:r>
                        </m:e>
                      </m:d>
                      <m:r>
                        <a:rPr lang="en-US" b="0" i="1" smtClean="0">
                          <a:latin typeface="Cambria Math" panose="02040503050406030204" pitchFamily="18" charset="0"/>
                        </a:rPr>
                        <m:t> −</m:t>
                      </m:r>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𝑌</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𝑑𝑜</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=0)</m:t>
                          </m:r>
                        </m:e>
                      </m:d>
                    </m:oMath>
                  </m:oMathPara>
                </a14:m>
                <a:endParaRPr lang="en-US" dirty="0"/>
              </a:p>
              <a:p>
                <a:pPr>
                  <a:spcBef>
                    <a:spcPts val="300"/>
                  </a:spcBef>
                  <a:spcAft>
                    <a:spcPts val="300"/>
                  </a:spcAft>
                  <a:buClr>
                    <a:schemeClr val="accent1"/>
                  </a:buClr>
                  <a:buSzPct val="90000"/>
                </a:pPr>
                <a:endParaRPr lang="en-US" b="0" dirty="0"/>
              </a:p>
            </p:txBody>
          </p:sp>
        </mc:Choice>
        <mc:Fallback xmlns="">
          <p:sp>
            <p:nvSpPr>
              <p:cNvPr id="18" name="TextBox 17">
                <a:extLst>
                  <a:ext uri="{FF2B5EF4-FFF2-40B4-BE49-F238E27FC236}">
                    <a16:creationId xmlns:a16="http://schemas.microsoft.com/office/drawing/2014/main" id="{D14DFD7E-F656-4182-90FB-46AC4FFEE3D2}"/>
                  </a:ext>
                </a:extLst>
              </p:cNvPr>
              <p:cNvSpPr txBox="1">
                <a:spLocks noRot="1" noChangeAspect="1" noMove="1" noResize="1" noEditPoints="1" noAdjustHandles="1" noChangeArrowheads="1" noChangeShapeType="1" noTextEdit="1"/>
              </p:cNvSpPr>
              <p:nvPr/>
            </p:nvSpPr>
            <p:spPr bwMode="gray">
              <a:xfrm>
                <a:off x="5655192" y="1107284"/>
                <a:ext cx="6446192" cy="1600438"/>
              </a:xfrm>
              <a:prstGeom prst="rect">
                <a:avLst/>
              </a:prstGeom>
              <a:blipFill>
                <a:blip r:embed="rId7"/>
                <a:stretch>
                  <a:fillRect l="-1987" t="-4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BFA498E-4FBE-4992-AA80-70B45F545E90}"/>
                  </a:ext>
                </a:extLst>
              </p:cNvPr>
              <p:cNvSpPr txBox="1"/>
              <p:nvPr/>
            </p:nvSpPr>
            <p:spPr>
              <a:xfrm>
                <a:off x="2596012" y="5755319"/>
                <a:ext cx="2407710" cy="540148"/>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𝑌𝑋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oMath>
                </a14:m>
                <a:r>
                  <a:rPr lang="en-US" b="0" dirty="0"/>
                  <a:t> </a:t>
                </a:r>
                <a14:m>
                  <m:oMath xmlns:m="http://schemas.openxmlformats.org/officeDocument/2006/math">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𝑍</m:t>
                        </m:r>
                      </m:sub>
                    </m:sSub>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den>
                    </m:f>
                  </m:oMath>
                </a14:m>
                <a:endParaRPr lang="en-US" dirty="0"/>
              </a:p>
            </p:txBody>
          </p:sp>
        </mc:Choice>
        <mc:Fallback xmlns="">
          <p:sp>
            <p:nvSpPr>
              <p:cNvPr id="19" name="TextBox 18">
                <a:extLst>
                  <a:ext uri="{FF2B5EF4-FFF2-40B4-BE49-F238E27FC236}">
                    <a16:creationId xmlns:a16="http://schemas.microsoft.com/office/drawing/2014/main" id="{6BFA498E-4FBE-4992-AA80-70B45F545E90}"/>
                  </a:ext>
                </a:extLst>
              </p:cNvPr>
              <p:cNvSpPr txBox="1">
                <a:spLocks noRot="1" noChangeAspect="1" noMove="1" noResize="1" noEditPoints="1" noAdjustHandles="1" noChangeArrowheads="1" noChangeShapeType="1" noTextEdit="1"/>
              </p:cNvSpPr>
              <p:nvPr/>
            </p:nvSpPr>
            <p:spPr>
              <a:xfrm>
                <a:off x="2596012" y="5755319"/>
                <a:ext cx="2407710" cy="540148"/>
              </a:xfrm>
              <a:prstGeom prst="rect">
                <a:avLst/>
              </a:prstGeom>
              <a:blipFill>
                <a:blip r:embed="rId8"/>
                <a:stretch>
                  <a:fillRect b="-449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1F218DF-7C4A-4820-A9C3-1D871FC0942B}"/>
              </a:ext>
            </a:extLst>
          </p:cNvPr>
          <p:cNvSpPr txBox="1"/>
          <p:nvPr/>
        </p:nvSpPr>
        <p:spPr>
          <a:xfrm>
            <a:off x="2218769" y="5177582"/>
            <a:ext cx="1465466" cy="338554"/>
          </a:xfrm>
          <a:prstGeom prst="rect">
            <a:avLst/>
          </a:prstGeom>
          <a:noFill/>
        </p:spPr>
        <p:txBody>
          <a:bodyPr wrap="none" rtlCol="0">
            <a:spAutoFit/>
          </a:bodyPr>
          <a:lstStyle/>
          <a:p>
            <a:r>
              <a:rPr lang="en-US" sz="1600" b="1" dirty="0"/>
              <a:t>Regression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F31755-75F1-4C96-BC02-113C523BB54D}"/>
                  </a:ext>
                </a:extLst>
              </p:cNvPr>
              <p:cNvSpPr txBox="1"/>
              <p:nvPr/>
            </p:nvSpPr>
            <p:spPr>
              <a:xfrm>
                <a:off x="2677741" y="5523282"/>
                <a:ext cx="1289960" cy="276999"/>
              </a:xfrm>
              <a:prstGeom prst="rect">
                <a:avLst/>
              </a:prstGeom>
              <a:noFill/>
            </p:spPr>
            <p:txBody>
              <a:bodyPr wrap="square" lIns="0" tIns="0" rIns="0" bIns="0" rtlCol="0">
                <a:spAutoFit/>
              </a:bodyPr>
              <a:lstStyle/>
              <a:p>
                <a:r>
                  <a:rPr lang="en-US" dirty="0"/>
                  <a:t>y</a:t>
                </a:r>
                <a14:m>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𝑥</m:t>
                    </m:r>
                  </m:oMath>
                </a14:m>
                <a:endParaRPr lang="en-US" dirty="0"/>
              </a:p>
            </p:txBody>
          </p:sp>
        </mc:Choice>
        <mc:Fallback xmlns="">
          <p:sp>
            <p:nvSpPr>
              <p:cNvPr id="21" name="TextBox 20">
                <a:extLst>
                  <a:ext uri="{FF2B5EF4-FFF2-40B4-BE49-F238E27FC236}">
                    <a16:creationId xmlns:a16="http://schemas.microsoft.com/office/drawing/2014/main" id="{C4F31755-75F1-4C96-BC02-113C523BB54D}"/>
                  </a:ext>
                </a:extLst>
              </p:cNvPr>
              <p:cNvSpPr txBox="1">
                <a:spLocks noRot="1" noChangeAspect="1" noMove="1" noResize="1" noEditPoints="1" noAdjustHandles="1" noChangeArrowheads="1" noChangeShapeType="1" noTextEdit="1"/>
              </p:cNvSpPr>
              <p:nvPr/>
            </p:nvSpPr>
            <p:spPr>
              <a:xfrm>
                <a:off x="2677741" y="5523282"/>
                <a:ext cx="1289960" cy="276999"/>
              </a:xfrm>
              <a:prstGeom prst="rect">
                <a:avLst/>
              </a:prstGeom>
              <a:blipFill>
                <a:blip r:embed="rId9"/>
                <a:stretch>
                  <a:fillRect l="-10849" t="-28889"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A31CB19-13FA-472B-9529-1AA489A8AEA0}"/>
                  </a:ext>
                </a:extLst>
              </p:cNvPr>
              <p:cNvSpPr txBox="1"/>
              <p:nvPr/>
            </p:nvSpPr>
            <p:spPr>
              <a:xfrm>
                <a:off x="156728" y="4547914"/>
                <a:ext cx="2925801" cy="584775"/>
              </a:xfrm>
              <a:prstGeom prst="rect">
                <a:avLst/>
              </a:prstGeom>
              <a:noFill/>
            </p:spPr>
            <p:txBody>
              <a:bodyPr wrap="none" rtlCol="0">
                <a:spAutoFit/>
              </a:bodyPr>
              <a:lstStyle/>
              <a:p>
                <a:r>
                  <a:rPr lang="en-US" sz="1600" b="1" dirty="0"/>
                  <a:t>Conditional</a:t>
                </a:r>
                <a:r>
                  <a:rPr lang="en-US" sz="1600" dirty="0"/>
                  <a:t> </a:t>
                </a:r>
                <a:r>
                  <a:rPr lang="en-US" sz="1600" b="1" dirty="0"/>
                  <a:t>Expectation</a:t>
                </a:r>
              </a:p>
              <a:p>
                <a:r>
                  <a:rPr lang="en-US" sz="1600" b="0" dirty="0"/>
                  <a:t>E</a:t>
                </a:r>
                <a14:m>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i="1" smtClean="0">
                        <a:latin typeface="Cambria Math" panose="02040503050406030204" pitchFamily="18" charset="0"/>
                      </a:rPr>
                      <m:t>=</m:t>
                    </m:r>
                    <m:nary>
                      <m:naryPr>
                        <m:chr m:val="∑"/>
                        <m:supHide m:val="on"/>
                        <m:ctrlPr>
                          <a:rPr lang="en-US" sz="1600" i="1" smtClean="0">
                            <a:latin typeface="Cambria Math" panose="02040503050406030204" pitchFamily="18" charset="0"/>
                          </a:rPr>
                        </m:ctrlPr>
                      </m:naryPr>
                      <m:sub>
                        <m:r>
                          <m:rPr>
                            <m:brk m:alnAt="7"/>
                          </m:rPr>
                          <a:rPr lang="en-US" sz="1600" b="0" i="1" smtClean="0">
                            <a:latin typeface="Cambria Math" panose="02040503050406030204" pitchFamily="18" charset="0"/>
                          </a:rPr>
                          <m:t>𝑥</m:t>
                        </m:r>
                      </m:sub>
                      <m:sup/>
                      <m:e>
                        <m:r>
                          <a:rPr lang="en-US" sz="1600" b="0" i="1" smtClean="0">
                            <a:latin typeface="Cambria Math" panose="02040503050406030204" pitchFamily="18" charset="0"/>
                          </a:rPr>
                          <m:t>𝑥𝑃</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e>
                    </m:nary>
                  </m:oMath>
                </a14:m>
                <a:endParaRPr lang="en-US" sz="1600" dirty="0"/>
              </a:p>
            </p:txBody>
          </p:sp>
        </mc:Choice>
        <mc:Fallback xmlns="">
          <p:sp>
            <p:nvSpPr>
              <p:cNvPr id="22" name="TextBox 21">
                <a:extLst>
                  <a:ext uri="{FF2B5EF4-FFF2-40B4-BE49-F238E27FC236}">
                    <a16:creationId xmlns:a16="http://schemas.microsoft.com/office/drawing/2014/main" id="{AA31CB19-13FA-472B-9529-1AA489A8AEA0}"/>
                  </a:ext>
                </a:extLst>
              </p:cNvPr>
              <p:cNvSpPr txBox="1">
                <a:spLocks noRot="1" noChangeAspect="1" noMove="1" noResize="1" noEditPoints="1" noAdjustHandles="1" noChangeArrowheads="1" noChangeShapeType="1" noTextEdit="1"/>
              </p:cNvSpPr>
              <p:nvPr/>
            </p:nvSpPr>
            <p:spPr>
              <a:xfrm>
                <a:off x="156728" y="4547914"/>
                <a:ext cx="2925801" cy="584775"/>
              </a:xfrm>
              <a:prstGeom prst="rect">
                <a:avLst/>
              </a:prstGeom>
              <a:blipFill>
                <a:blip r:embed="rId10"/>
                <a:stretch>
                  <a:fillRect l="-1250" t="-19792" b="-10000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8EB42104-24E1-42D9-8E25-7D530F4D3ADF}"/>
              </a:ext>
            </a:extLst>
          </p:cNvPr>
          <p:cNvSpPr txBox="1"/>
          <p:nvPr/>
        </p:nvSpPr>
        <p:spPr bwMode="gray">
          <a:xfrm>
            <a:off x="7708444" y="3071010"/>
            <a:ext cx="4320168" cy="1600438"/>
          </a:xfrm>
          <a:prstGeom prst="rect">
            <a:avLst/>
          </a:prstGeom>
          <a:solidFill>
            <a:srgbClr val="FFEECA"/>
          </a:solidFill>
        </p:spPr>
        <p:txBody>
          <a:bodyPr wrap="square">
            <a:spAutoFit/>
          </a:bodyPr>
          <a:lstStyle/>
          <a:p>
            <a:r>
              <a:rPr lang="en-US" sz="1600" b="1" dirty="0"/>
              <a:t>Causal Inference Assumptions:</a:t>
            </a:r>
          </a:p>
          <a:p>
            <a:pPr marL="285750" indent="-285750">
              <a:buFont typeface="Arial" panose="020B0604020202020204" pitchFamily="34" charset="0"/>
              <a:buChar char="•"/>
            </a:pPr>
            <a:r>
              <a:rPr lang="en-US" sz="1600" dirty="0"/>
              <a:t>Ignorability (no confounders)</a:t>
            </a:r>
          </a:p>
          <a:p>
            <a:pPr marL="285750" indent="-285750">
              <a:buFont typeface="Arial" panose="020B0604020202020204" pitchFamily="34" charset="0"/>
              <a:buChar char="•"/>
            </a:pPr>
            <a:r>
              <a:rPr lang="en-US" sz="1600" dirty="0"/>
              <a:t>Positivity (no imbalances)</a:t>
            </a:r>
          </a:p>
          <a:p>
            <a:pPr marL="285750" indent="-285750">
              <a:buFont typeface="Arial" panose="020B0604020202020204" pitchFamily="34" charset="0"/>
              <a:buChar char="•"/>
            </a:pPr>
            <a:r>
              <a:rPr lang="en-US" sz="1600" dirty="0"/>
              <a:t>Modularity (stable unit of treatment)</a:t>
            </a:r>
          </a:p>
          <a:p>
            <a:pPr marL="285750" indent="-285750">
              <a:buFont typeface="Arial" panose="020B0604020202020204" pitchFamily="34" charset="0"/>
              <a:buChar char="•"/>
            </a:pPr>
            <a:r>
              <a:rPr lang="en-US" sz="1600" dirty="0"/>
              <a:t>Consistency (compliance)</a:t>
            </a:r>
          </a:p>
          <a:p>
            <a:pPr marL="285750" indent="-285750">
              <a:buFont typeface="Arial" panose="020B0604020202020204" pitchFamily="34" charset="0"/>
              <a:buChar char="•"/>
            </a:pPr>
            <a:r>
              <a:rPr lang="en-US" sz="1600" dirty="0"/>
              <a:t>Exclusiveness (effective intervention</a:t>
            </a:r>
            <a:r>
              <a:rPr lang="en-US" dirty="0"/>
              <a: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6149C89-1A79-4BB7-807D-1F0396D5487B}"/>
                  </a:ext>
                </a:extLst>
              </p:cNvPr>
              <p:cNvSpPr txBox="1"/>
              <p:nvPr/>
            </p:nvSpPr>
            <p:spPr bwMode="gray">
              <a:xfrm>
                <a:off x="5719672" y="5135621"/>
                <a:ext cx="4131994" cy="1181734"/>
              </a:xfrm>
              <a:prstGeom prst="rect">
                <a:avLst/>
              </a:prstGeom>
              <a:noFill/>
            </p:spPr>
            <p:txBody>
              <a:bodyPr wrap="square">
                <a:spAutoFit/>
              </a:bodyPr>
              <a:lstStyle/>
              <a:p>
                <a:r>
                  <a:rPr lang="en-US" sz="1600" b="1" dirty="0"/>
                  <a:t>Structural Equation Model</a:t>
                </a:r>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a14:m>
                <a:endParaRPr lang="en-US" b="0"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a14:m>
                <a:endParaRPr lang="en-US" b="0"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𝑢</m:t>
                        </m:r>
                      </m:e>
                      <m:sub>
                        <m:r>
                          <a:rPr lang="en-US" b="0" i="1" smtClean="0">
                            <a:latin typeface="Cambria Math" panose="02040503050406030204" pitchFamily="18" charset="0"/>
                          </a:rPr>
                          <m:t>3</m:t>
                        </m:r>
                      </m:sub>
                    </m:sSub>
                  </m:oMath>
                </a14:m>
                <a:endParaRPr lang="en-US" dirty="0"/>
              </a:p>
            </p:txBody>
          </p:sp>
        </mc:Choice>
        <mc:Fallback xmlns="">
          <p:sp>
            <p:nvSpPr>
              <p:cNvPr id="26" name="TextBox 25">
                <a:extLst>
                  <a:ext uri="{FF2B5EF4-FFF2-40B4-BE49-F238E27FC236}">
                    <a16:creationId xmlns:a16="http://schemas.microsoft.com/office/drawing/2014/main" id="{76149C89-1A79-4BB7-807D-1F0396D5487B}"/>
                  </a:ext>
                </a:extLst>
              </p:cNvPr>
              <p:cNvSpPr txBox="1">
                <a:spLocks noRot="1" noChangeAspect="1" noMove="1" noResize="1" noEditPoints="1" noAdjustHandles="1" noChangeArrowheads="1" noChangeShapeType="1" noTextEdit="1"/>
              </p:cNvSpPr>
              <p:nvPr/>
            </p:nvSpPr>
            <p:spPr bwMode="gray">
              <a:xfrm>
                <a:off x="5719672" y="5135621"/>
                <a:ext cx="4131994" cy="1181734"/>
              </a:xfrm>
              <a:prstGeom prst="rect">
                <a:avLst/>
              </a:prstGeom>
              <a:blipFill>
                <a:blip r:embed="rId11"/>
                <a:stretch>
                  <a:fillRect l="-737" t="-1546"/>
                </a:stretch>
              </a:blipFill>
            </p:spPr>
            <p:txBody>
              <a:bodyPr/>
              <a:lstStyle/>
              <a:p>
                <a:r>
                  <a:rPr lang="en-US">
                    <a:noFill/>
                  </a:rPr>
                  <a:t> </a:t>
                </a:r>
              </a:p>
            </p:txBody>
          </p:sp>
        </mc:Fallback>
      </mc:AlternateContent>
    </p:spTree>
    <p:extLst>
      <p:ext uri="{BB962C8B-B14F-4D97-AF65-F5344CB8AC3E}">
        <p14:creationId xmlns:p14="http://schemas.microsoft.com/office/powerpoint/2010/main" val="92362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18" grpId="0"/>
      <p:bldP spid="19" grpId="0"/>
      <p:bldP spid="20" grpId="0"/>
      <p:bldP spid="21" grpId="0"/>
      <p:bldP spid="22" grpId="0"/>
      <p:bldP spid="24"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BC282B-60B1-4BE6-AB07-F15809159868}"/>
              </a:ext>
            </a:extLst>
          </p:cNvPr>
          <p:cNvSpPr>
            <a:spLocks noGrp="1"/>
          </p:cNvSpPr>
          <p:nvPr>
            <p:ph type="body" sz="quarter" idx="13"/>
          </p:nvPr>
        </p:nvSpPr>
        <p:spPr>
          <a:xfrm>
            <a:off x="955071" y="1372597"/>
            <a:ext cx="9612148" cy="655564"/>
          </a:xfrm>
        </p:spPr>
        <p:txBody>
          <a:bodyPr/>
          <a:lstStyle/>
          <a:p>
            <a:r>
              <a:rPr lang="pt-BR" dirty="0" err="1"/>
              <a:t>Definition</a:t>
            </a:r>
            <a:r>
              <a:rPr lang="pt-BR" dirty="0"/>
              <a:t>: </a:t>
            </a:r>
            <a:r>
              <a:rPr lang="pt-BR" dirty="0" err="1"/>
              <a:t>this</a:t>
            </a:r>
            <a:r>
              <a:rPr lang="pt-BR" dirty="0"/>
              <a:t> </a:t>
            </a:r>
            <a:r>
              <a:rPr lang="pt-BR" dirty="0" err="1"/>
              <a:t>paradox</a:t>
            </a:r>
            <a:r>
              <a:rPr lang="pt-BR" dirty="0"/>
              <a:t> </a:t>
            </a:r>
            <a:r>
              <a:rPr lang="pt-BR" dirty="0" err="1"/>
              <a:t>happens</a:t>
            </a:r>
            <a:r>
              <a:rPr lang="pt-BR" dirty="0"/>
              <a:t> </a:t>
            </a:r>
            <a:r>
              <a:rPr lang="pt-BR" dirty="0" err="1"/>
              <a:t>when</a:t>
            </a:r>
            <a:r>
              <a:rPr lang="pt-BR" dirty="0"/>
              <a:t> a </a:t>
            </a:r>
            <a:r>
              <a:rPr lang="pt-BR" dirty="0" err="1"/>
              <a:t>statistic</a:t>
            </a:r>
            <a:r>
              <a:rPr lang="pt-BR" dirty="0"/>
              <a:t> holds for the entire population, but reverses at each subpopulation</a:t>
            </a:r>
            <a:endParaRPr lang="en-US" dirty="0"/>
          </a:p>
        </p:txBody>
      </p:sp>
      <p:sp>
        <p:nvSpPr>
          <p:cNvPr id="3" name="Title 2">
            <a:extLst>
              <a:ext uri="{FF2B5EF4-FFF2-40B4-BE49-F238E27FC236}">
                <a16:creationId xmlns:a16="http://schemas.microsoft.com/office/drawing/2014/main" id="{B8BCF331-14DF-4CFD-AF00-2B34196B153D}"/>
              </a:ext>
            </a:extLst>
          </p:cNvPr>
          <p:cNvSpPr>
            <a:spLocks noGrp="1"/>
          </p:cNvSpPr>
          <p:nvPr>
            <p:ph type="title"/>
          </p:nvPr>
        </p:nvSpPr>
        <p:spPr/>
        <p:txBody>
          <a:bodyPr/>
          <a:lstStyle/>
          <a:p>
            <a:r>
              <a:rPr lang="pt-BR" dirty="0"/>
              <a:t>Simpsom Paradox</a:t>
            </a:r>
            <a:endParaRPr lang="en-US" dirty="0"/>
          </a:p>
        </p:txBody>
      </p:sp>
      <p:pic>
        <p:nvPicPr>
          <p:cNvPr id="4" name="Picture 3">
            <a:extLst>
              <a:ext uri="{FF2B5EF4-FFF2-40B4-BE49-F238E27FC236}">
                <a16:creationId xmlns:a16="http://schemas.microsoft.com/office/drawing/2014/main" id="{5B505E18-FEE1-4910-86ED-8A8507F0D65E}"/>
              </a:ext>
            </a:extLst>
          </p:cNvPr>
          <p:cNvPicPr>
            <a:picLocks noChangeAspect="1"/>
          </p:cNvPicPr>
          <p:nvPr/>
        </p:nvPicPr>
        <p:blipFill>
          <a:blip r:embed="rId2"/>
          <a:stretch>
            <a:fillRect/>
          </a:stretch>
        </p:blipFill>
        <p:spPr>
          <a:xfrm>
            <a:off x="1085409" y="2100262"/>
            <a:ext cx="9191625" cy="2657475"/>
          </a:xfrm>
          <a:prstGeom prst="rect">
            <a:avLst/>
          </a:prstGeom>
        </p:spPr>
      </p:pic>
      <p:sp>
        <p:nvSpPr>
          <p:cNvPr id="6" name="TextBox 5">
            <a:extLst>
              <a:ext uri="{FF2B5EF4-FFF2-40B4-BE49-F238E27FC236}">
                <a16:creationId xmlns:a16="http://schemas.microsoft.com/office/drawing/2014/main" id="{825722F4-A0D4-4EE9-B193-C067C4E88790}"/>
              </a:ext>
            </a:extLst>
          </p:cNvPr>
          <p:cNvSpPr txBox="1"/>
          <p:nvPr/>
        </p:nvSpPr>
        <p:spPr bwMode="gray">
          <a:xfrm>
            <a:off x="1168923" y="4901939"/>
            <a:ext cx="9558779" cy="424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u="sng" dirty="0"/>
              <a:t>Source</a:t>
            </a:r>
            <a:r>
              <a:rPr lang="en-US" sz="1400" dirty="0"/>
              <a:t>: [Peters et al. 2017] </a:t>
            </a:r>
            <a:r>
              <a:rPr lang="da-DK" sz="1400" dirty="0"/>
              <a:t>[Bottou et al., 2013, Charig et al., 1986, tables I and II]</a:t>
            </a:r>
            <a:r>
              <a:rPr lang="en-US" sz="1400" dirty="0"/>
              <a:t> </a:t>
            </a:r>
          </a:p>
        </p:txBody>
      </p:sp>
      <p:sp>
        <p:nvSpPr>
          <p:cNvPr id="5" name="TextBox 4">
            <a:extLst>
              <a:ext uri="{FF2B5EF4-FFF2-40B4-BE49-F238E27FC236}">
                <a16:creationId xmlns:a16="http://schemas.microsoft.com/office/drawing/2014/main" id="{45F29F8A-8AA5-4947-925B-015F705B9AA2}"/>
              </a:ext>
            </a:extLst>
          </p:cNvPr>
          <p:cNvSpPr txBox="1"/>
          <p:nvPr/>
        </p:nvSpPr>
        <p:spPr bwMode="gray">
          <a:xfrm>
            <a:off x="8807112" y="3495367"/>
            <a:ext cx="840658" cy="424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solidFill>
                  <a:srgbClr val="C00000"/>
                </a:solidFill>
              </a:rPr>
              <a:t>more</a:t>
            </a:r>
          </a:p>
        </p:txBody>
      </p:sp>
      <p:sp>
        <p:nvSpPr>
          <p:cNvPr id="7" name="TextBox 6">
            <a:extLst>
              <a:ext uri="{FF2B5EF4-FFF2-40B4-BE49-F238E27FC236}">
                <a16:creationId xmlns:a16="http://schemas.microsoft.com/office/drawing/2014/main" id="{8D2F78D2-01CE-426E-B6A7-71D82A6507D5}"/>
              </a:ext>
            </a:extLst>
          </p:cNvPr>
          <p:cNvSpPr txBox="1"/>
          <p:nvPr/>
        </p:nvSpPr>
        <p:spPr bwMode="gray">
          <a:xfrm>
            <a:off x="6636641" y="4289322"/>
            <a:ext cx="840658" cy="424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solidFill>
                  <a:srgbClr val="C00000"/>
                </a:solidFill>
              </a:rPr>
              <a:t>more</a:t>
            </a:r>
          </a:p>
        </p:txBody>
      </p:sp>
    </p:spTree>
    <p:extLst>
      <p:ext uri="{BB962C8B-B14F-4D97-AF65-F5344CB8AC3E}">
        <p14:creationId xmlns:p14="http://schemas.microsoft.com/office/powerpoint/2010/main" val="3641387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9D2158-DCE5-421A-B302-CD0D93E5F163}"/>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5CD9EC7F-95B2-4495-B693-2D4290B20C98}"/>
              </a:ext>
            </a:extLst>
          </p:cNvPr>
          <p:cNvSpPr>
            <a:spLocks noGrp="1"/>
          </p:cNvSpPr>
          <p:nvPr>
            <p:ph type="ctrTitle"/>
          </p:nvPr>
        </p:nvSpPr>
        <p:spPr>
          <a:xfrm>
            <a:off x="478367" y="4805681"/>
            <a:ext cx="11228919" cy="664894"/>
          </a:xfrm>
        </p:spPr>
        <p:txBody>
          <a:bodyPr/>
          <a:lstStyle/>
          <a:p>
            <a:r>
              <a:rPr lang="en-US" dirty="0"/>
              <a:t>Fundamental Concepts</a:t>
            </a:r>
          </a:p>
        </p:txBody>
      </p:sp>
    </p:spTree>
    <p:extLst>
      <p:ext uri="{BB962C8B-B14F-4D97-AF65-F5344CB8AC3E}">
        <p14:creationId xmlns:p14="http://schemas.microsoft.com/office/powerpoint/2010/main" val="34310728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D7E-8D2E-4405-BE6B-057D0FA4ABB7}"/>
              </a:ext>
            </a:extLst>
          </p:cNvPr>
          <p:cNvSpPr>
            <a:spLocks noGrp="1"/>
          </p:cNvSpPr>
          <p:nvPr>
            <p:ph type="title"/>
          </p:nvPr>
        </p:nvSpPr>
        <p:spPr/>
        <p:txBody>
          <a:bodyPr/>
          <a:lstStyle/>
          <a:p>
            <a:r>
              <a:rPr lang="en-US" dirty="0"/>
              <a:t>Bayesian Networks</a:t>
            </a:r>
          </a:p>
        </p:txBody>
      </p:sp>
      <p:sp>
        <p:nvSpPr>
          <p:cNvPr id="3" name="Content Placeholder 2">
            <a:extLst>
              <a:ext uri="{FF2B5EF4-FFF2-40B4-BE49-F238E27FC236}">
                <a16:creationId xmlns:a16="http://schemas.microsoft.com/office/drawing/2014/main" id="{010C7F78-AA19-49A5-BA1C-22C1019F2310}"/>
              </a:ext>
            </a:extLst>
          </p:cNvPr>
          <p:cNvSpPr>
            <a:spLocks noGrp="1"/>
          </p:cNvSpPr>
          <p:nvPr>
            <p:ph idx="1"/>
          </p:nvPr>
        </p:nvSpPr>
        <p:spPr>
          <a:xfrm>
            <a:off x="838200" y="1825625"/>
            <a:ext cx="10515600" cy="4430320"/>
          </a:xfrm>
        </p:spPr>
        <p:txBody>
          <a:bodyPr>
            <a:normAutofit/>
          </a:bodyPr>
          <a:lstStyle/>
          <a:p>
            <a:pPr marL="0" indent="0">
              <a:buNone/>
            </a:pPr>
            <a:r>
              <a:rPr lang="en-US" sz="2000" u="sng" dirty="0"/>
              <a:t>Definition: </a:t>
            </a:r>
            <a:r>
              <a:rPr lang="en-US" sz="2000" dirty="0"/>
              <a:t>A Bayesian Network (BN) is a Directed Acyclic Graph (DAG) where nodes are propositional variables and edges are local dependencies between conceptual related propositions. </a:t>
            </a:r>
          </a:p>
          <a:p>
            <a:pPr marL="0" indent="0">
              <a:buNone/>
            </a:pPr>
            <a:endParaRPr lang="en-US" sz="2000" dirty="0"/>
          </a:p>
          <a:p>
            <a:pPr marL="0" indent="0">
              <a:buNone/>
            </a:pPr>
            <a:r>
              <a:rPr lang="en-US" sz="2000" u="sng" dirty="0"/>
              <a:t>Intuition</a:t>
            </a:r>
            <a:r>
              <a:rPr lang="en-US" sz="2000" dirty="0"/>
              <a:t>: Nodes are variables and edges are conditional probabilities.</a:t>
            </a:r>
          </a:p>
        </p:txBody>
      </p:sp>
      <p:sp>
        <p:nvSpPr>
          <p:cNvPr id="4" name="Oval 3">
            <a:extLst>
              <a:ext uri="{FF2B5EF4-FFF2-40B4-BE49-F238E27FC236}">
                <a16:creationId xmlns:a16="http://schemas.microsoft.com/office/drawing/2014/main" id="{3A20970C-0128-41B6-A659-0964A6B7BBE2}"/>
              </a:ext>
            </a:extLst>
          </p:cNvPr>
          <p:cNvSpPr/>
          <p:nvPr/>
        </p:nvSpPr>
        <p:spPr>
          <a:xfrm>
            <a:off x="5877539" y="4545933"/>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5" name="Oval 4">
            <a:extLst>
              <a:ext uri="{FF2B5EF4-FFF2-40B4-BE49-F238E27FC236}">
                <a16:creationId xmlns:a16="http://schemas.microsoft.com/office/drawing/2014/main" id="{0C14EC6B-E62D-4629-9872-78FB7E630C57}"/>
              </a:ext>
            </a:extLst>
          </p:cNvPr>
          <p:cNvSpPr/>
          <p:nvPr/>
        </p:nvSpPr>
        <p:spPr>
          <a:xfrm>
            <a:off x="5169459" y="5454099"/>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6" name="Oval 5">
            <a:extLst>
              <a:ext uri="{FF2B5EF4-FFF2-40B4-BE49-F238E27FC236}">
                <a16:creationId xmlns:a16="http://schemas.microsoft.com/office/drawing/2014/main" id="{EE026D15-769D-4E96-B4B2-0127BDA46C5A}"/>
              </a:ext>
            </a:extLst>
          </p:cNvPr>
          <p:cNvSpPr/>
          <p:nvPr/>
        </p:nvSpPr>
        <p:spPr>
          <a:xfrm>
            <a:off x="6570555" y="5454099"/>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7" name="Straight Arrow Connector 6">
            <a:extLst>
              <a:ext uri="{FF2B5EF4-FFF2-40B4-BE49-F238E27FC236}">
                <a16:creationId xmlns:a16="http://schemas.microsoft.com/office/drawing/2014/main" id="{C7F93D54-ECA4-4D22-9540-0749482E7570}"/>
              </a:ext>
            </a:extLst>
          </p:cNvPr>
          <p:cNvCxnSpPr>
            <a:cxnSpLocks/>
            <a:stCxn id="4" idx="3"/>
            <a:endCxn id="5" idx="0"/>
          </p:cNvCxnSpPr>
          <p:nvPr/>
        </p:nvCxnSpPr>
        <p:spPr>
          <a:xfrm flipH="1">
            <a:off x="5622972" y="4955060"/>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AF451B0-6320-4972-A900-549DDF02757A}"/>
              </a:ext>
            </a:extLst>
          </p:cNvPr>
          <p:cNvCxnSpPr>
            <a:cxnSpLocks/>
            <a:stCxn id="5" idx="6"/>
            <a:endCxn id="6" idx="2"/>
          </p:cNvCxnSpPr>
          <p:nvPr/>
        </p:nvCxnSpPr>
        <p:spPr>
          <a:xfrm>
            <a:off x="6076485" y="5693760"/>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020E2E6-9F7B-4486-B154-03B26A11C642}"/>
              </a:ext>
            </a:extLst>
          </p:cNvPr>
          <p:cNvSpPr txBox="1"/>
          <p:nvPr/>
        </p:nvSpPr>
        <p:spPr>
          <a:xfrm>
            <a:off x="7547825" y="5748755"/>
            <a:ext cx="556563" cy="369332"/>
          </a:xfrm>
          <a:prstGeom prst="rect">
            <a:avLst/>
          </a:prstGeom>
          <a:noFill/>
        </p:spPr>
        <p:txBody>
          <a:bodyPr wrap="none" rtlCol="0">
            <a:spAutoFit/>
          </a:bodyPr>
          <a:lstStyle/>
          <a:p>
            <a:r>
              <a:rPr lang="en-US" dirty="0"/>
              <a:t>P(Y)</a:t>
            </a:r>
          </a:p>
        </p:txBody>
      </p:sp>
      <p:sp>
        <p:nvSpPr>
          <p:cNvPr id="15" name="TextBox 14">
            <a:extLst>
              <a:ext uri="{FF2B5EF4-FFF2-40B4-BE49-F238E27FC236}">
                <a16:creationId xmlns:a16="http://schemas.microsoft.com/office/drawing/2014/main" id="{A6F2BA85-52B8-4863-AF4A-986B9E555953}"/>
              </a:ext>
            </a:extLst>
          </p:cNvPr>
          <p:cNvSpPr txBox="1"/>
          <p:nvPr/>
        </p:nvSpPr>
        <p:spPr>
          <a:xfrm>
            <a:off x="6895923" y="4892458"/>
            <a:ext cx="769763" cy="369332"/>
          </a:xfrm>
          <a:prstGeom prst="rect">
            <a:avLst/>
          </a:prstGeom>
          <a:noFill/>
        </p:spPr>
        <p:txBody>
          <a:bodyPr wrap="none" rtlCol="0">
            <a:spAutoFit/>
          </a:bodyPr>
          <a:lstStyle/>
          <a:p>
            <a:r>
              <a:rPr lang="en-US" dirty="0"/>
              <a:t>P(Y|Z)</a:t>
            </a:r>
          </a:p>
        </p:txBody>
      </p:sp>
      <p:cxnSp>
        <p:nvCxnSpPr>
          <p:cNvPr id="21" name="Straight Arrow Connector 20">
            <a:extLst>
              <a:ext uri="{FF2B5EF4-FFF2-40B4-BE49-F238E27FC236}">
                <a16:creationId xmlns:a16="http://schemas.microsoft.com/office/drawing/2014/main" id="{8978F6C2-C564-48CA-BD15-219A7935ECB2}"/>
              </a:ext>
            </a:extLst>
          </p:cNvPr>
          <p:cNvCxnSpPr>
            <a:cxnSpLocks/>
            <a:stCxn id="4" idx="5"/>
            <a:endCxn id="6" idx="0"/>
          </p:cNvCxnSpPr>
          <p:nvPr/>
        </p:nvCxnSpPr>
        <p:spPr>
          <a:xfrm>
            <a:off x="6651734" y="4955060"/>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4822D6-017D-48C7-88BB-BBCEFF0427B4}"/>
              </a:ext>
            </a:extLst>
          </p:cNvPr>
          <p:cNvSpPr txBox="1"/>
          <p:nvPr/>
        </p:nvSpPr>
        <p:spPr>
          <a:xfrm>
            <a:off x="6044436" y="5933421"/>
            <a:ext cx="782587" cy="369332"/>
          </a:xfrm>
          <a:prstGeom prst="rect">
            <a:avLst/>
          </a:prstGeom>
          <a:noFill/>
        </p:spPr>
        <p:txBody>
          <a:bodyPr wrap="none" rtlCol="0">
            <a:spAutoFit/>
          </a:bodyPr>
          <a:lstStyle/>
          <a:p>
            <a:r>
              <a:rPr lang="en-US" dirty="0"/>
              <a:t>P(Y|X)</a:t>
            </a:r>
          </a:p>
        </p:txBody>
      </p:sp>
      <p:sp>
        <p:nvSpPr>
          <p:cNvPr id="29" name="TextBox 28">
            <a:extLst>
              <a:ext uri="{FF2B5EF4-FFF2-40B4-BE49-F238E27FC236}">
                <a16:creationId xmlns:a16="http://schemas.microsoft.com/office/drawing/2014/main" id="{C62305B5-58DF-4488-8A16-BFB8FC60BA92}"/>
              </a:ext>
            </a:extLst>
          </p:cNvPr>
          <p:cNvSpPr txBox="1"/>
          <p:nvPr/>
        </p:nvSpPr>
        <p:spPr>
          <a:xfrm>
            <a:off x="4928465" y="4870345"/>
            <a:ext cx="777777" cy="369332"/>
          </a:xfrm>
          <a:prstGeom prst="rect">
            <a:avLst/>
          </a:prstGeom>
          <a:noFill/>
        </p:spPr>
        <p:txBody>
          <a:bodyPr wrap="none" rtlCol="0">
            <a:spAutoFit/>
          </a:bodyPr>
          <a:lstStyle/>
          <a:p>
            <a:r>
              <a:rPr lang="en-US" dirty="0"/>
              <a:t>P(X|Z)</a:t>
            </a:r>
          </a:p>
        </p:txBody>
      </p:sp>
      <p:sp>
        <p:nvSpPr>
          <p:cNvPr id="30" name="TextBox 29">
            <a:extLst>
              <a:ext uri="{FF2B5EF4-FFF2-40B4-BE49-F238E27FC236}">
                <a16:creationId xmlns:a16="http://schemas.microsoft.com/office/drawing/2014/main" id="{36E7CA52-57CD-4A94-92E9-63D3670A40CB}"/>
              </a:ext>
            </a:extLst>
          </p:cNvPr>
          <p:cNvSpPr txBox="1"/>
          <p:nvPr/>
        </p:nvSpPr>
        <p:spPr>
          <a:xfrm>
            <a:off x="4849191" y="5933421"/>
            <a:ext cx="564578" cy="369332"/>
          </a:xfrm>
          <a:prstGeom prst="rect">
            <a:avLst/>
          </a:prstGeom>
          <a:noFill/>
        </p:spPr>
        <p:txBody>
          <a:bodyPr wrap="none" rtlCol="0">
            <a:spAutoFit/>
          </a:bodyPr>
          <a:lstStyle/>
          <a:p>
            <a:r>
              <a:rPr lang="en-US" dirty="0"/>
              <a:t>P(X)</a:t>
            </a:r>
          </a:p>
        </p:txBody>
      </p:sp>
      <p:sp>
        <p:nvSpPr>
          <p:cNvPr id="31" name="TextBox 30">
            <a:extLst>
              <a:ext uri="{FF2B5EF4-FFF2-40B4-BE49-F238E27FC236}">
                <a16:creationId xmlns:a16="http://schemas.microsoft.com/office/drawing/2014/main" id="{99779E66-5985-4F95-90B2-AE9DAD3D3CCA}"/>
              </a:ext>
            </a:extLst>
          </p:cNvPr>
          <p:cNvSpPr txBox="1"/>
          <p:nvPr/>
        </p:nvSpPr>
        <p:spPr>
          <a:xfrm>
            <a:off x="6525858" y="4209119"/>
            <a:ext cx="564578" cy="369332"/>
          </a:xfrm>
          <a:prstGeom prst="rect">
            <a:avLst/>
          </a:prstGeom>
          <a:noFill/>
        </p:spPr>
        <p:txBody>
          <a:bodyPr wrap="none" rtlCol="0">
            <a:spAutoFit/>
          </a:bodyPr>
          <a:lstStyle/>
          <a:p>
            <a:r>
              <a:rPr lang="en-US" dirty="0"/>
              <a:t>P(Z)</a:t>
            </a:r>
          </a:p>
        </p:txBody>
      </p:sp>
    </p:spTree>
    <p:extLst>
      <p:ext uri="{BB962C8B-B14F-4D97-AF65-F5344CB8AC3E}">
        <p14:creationId xmlns:p14="http://schemas.microsoft.com/office/powerpoint/2010/main" val="1370151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9330-2257-4288-A308-FD5E35363F12}"/>
              </a:ext>
            </a:extLst>
          </p:cNvPr>
          <p:cNvSpPr>
            <a:spLocks noGrp="1"/>
          </p:cNvSpPr>
          <p:nvPr>
            <p:ph type="title"/>
          </p:nvPr>
        </p:nvSpPr>
        <p:spPr>
          <a:xfrm>
            <a:off x="490299" y="220155"/>
            <a:ext cx="10058400" cy="555840"/>
          </a:xfrm>
        </p:spPr>
        <p:txBody>
          <a:bodyPr/>
          <a:lstStyle/>
          <a:p>
            <a:r>
              <a:rPr lang="en-US" sz="2400" dirty="0"/>
              <a:t>Recap</a:t>
            </a:r>
            <a:r>
              <a:rPr lang="en-US" sz="2000" dirty="0"/>
              <a:t> - </a:t>
            </a:r>
            <a:r>
              <a:rPr lang="en-US" dirty="0"/>
              <a:t>Conditional probability and Bayes Theorem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E6377E-AF44-463B-9B5C-B27C80949458}"/>
                  </a:ext>
                </a:extLst>
              </p:cNvPr>
              <p:cNvSpPr txBox="1"/>
              <p:nvPr/>
            </p:nvSpPr>
            <p:spPr>
              <a:xfrm>
                <a:off x="1573983" y="2233099"/>
                <a:ext cx="1980221"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36E6377E-AF44-463B-9B5C-B27C80949458}"/>
                  </a:ext>
                </a:extLst>
              </p:cNvPr>
              <p:cNvSpPr txBox="1">
                <a:spLocks noRot="1" noChangeAspect="1" noMove="1" noResize="1" noEditPoints="1" noAdjustHandles="1" noChangeArrowheads="1" noChangeShapeType="1" noTextEdit="1"/>
              </p:cNvSpPr>
              <p:nvPr/>
            </p:nvSpPr>
            <p:spPr>
              <a:xfrm>
                <a:off x="1573983" y="2233099"/>
                <a:ext cx="1980221" cy="66909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11C8C94-8CDF-4F1E-AF2D-34937604A3D1}"/>
                  </a:ext>
                </a:extLst>
              </p:cNvPr>
              <p:cNvSpPr txBox="1"/>
              <p:nvPr/>
            </p:nvSpPr>
            <p:spPr>
              <a:xfrm>
                <a:off x="1583136" y="2916804"/>
                <a:ext cx="1980222"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𝑌</m:t>
                          </m:r>
                          <m:r>
                            <a:rPr lang="en-US" i="1">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den>
                      </m:f>
                    </m:oMath>
                  </m:oMathPara>
                </a14:m>
                <a:endParaRPr lang="en-US" dirty="0"/>
              </a:p>
            </p:txBody>
          </p:sp>
        </mc:Choice>
        <mc:Fallback xmlns="">
          <p:sp>
            <p:nvSpPr>
              <p:cNvPr id="5" name="TextBox 4">
                <a:extLst>
                  <a:ext uri="{FF2B5EF4-FFF2-40B4-BE49-F238E27FC236}">
                    <a16:creationId xmlns:a16="http://schemas.microsoft.com/office/drawing/2014/main" id="{611C8C94-8CDF-4F1E-AF2D-34937604A3D1}"/>
                  </a:ext>
                </a:extLst>
              </p:cNvPr>
              <p:cNvSpPr txBox="1">
                <a:spLocks noRot="1" noChangeAspect="1" noMove="1" noResize="1" noEditPoints="1" noAdjustHandles="1" noChangeArrowheads="1" noChangeShapeType="1" noTextEdit="1"/>
              </p:cNvSpPr>
              <p:nvPr/>
            </p:nvSpPr>
            <p:spPr>
              <a:xfrm>
                <a:off x="1583136" y="2916804"/>
                <a:ext cx="1980222" cy="66909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12A362-AA4E-442C-8C74-0C1EFCE4A300}"/>
                  </a:ext>
                </a:extLst>
              </p:cNvPr>
              <p:cNvSpPr txBox="1"/>
              <p:nvPr/>
            </p:nvSpPr>
            <p:spPr>
              <a:xfrm>
                <a:off x="1580745" y="3689005"/>
                <a:ext cx="2567113"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rPr>
                                <m:t>𝑌</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en>
                      </m:f>
                    </m:oMath>
                  </m:oMathPara>
                </a14:m>
                <a:endParaRPr lang="en-US" dirty="0"/>
              </a:p>
            </p:txBody>
          </p:sp>
        </mc:Choice>
        <mc:Fallback xmlns="">
          <p:sp>
            <p:nvSpPr>
              <p:cNvPr id="6" name="TextBox 5">
                <a:extLst>
                  <a:ext uri="{FF2B5EF4-FFF2-40B4-BE49-F238E27FC236}">
                    <a16:creationId xmlns:a16="http://schemas.microsoft.com/office/drawing/2014/main" id="{8712A362-AA4E-442C-8C74-0C1EFCE4A300}"/>
                  </a:ext>
                </a:extLst>
              </p:cNvPr>
              <p:cNvSpPr txBox="1">
                <a:spLocks noRot="1" noChangeAspect="1" noMove="1" noResize="1" noEditPoints="1" noAdjustHandles="1" noChangeArrowheads="1" noChangeShapeType="1" noTextEdit="1"/>
              </p:cNvSpPr>
              <p:nvPr/>
            </p:nvSpPr>
            <p:spPr>
              <a:xfrm>
                <a:off x="1580745" y="3689005"/>
                <a:ext cx="2567113" cy="6790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316454-BE9E-4B6D-A12D-8EE0D8F22B48}"/>
                  </a:ext>
                </a:extLst>
              </p:cNvPr>
              <p:cNvSpPr txBox="1"/>
              <p:nvPr/>
            </p:nvSpPr>
            <p:spPr>
              <a:xfrm>
                <a:off x="1580745" y="4504228"/>
                <a:ext cx="2826415"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rPr>
                                <m:t>𝑌</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sub>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e>
                          </m:nary>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den>
                      </m:f>
                    </m:oMath>
                  </m:oMathPara>
                </a14:m>
                <a:endParaRPr lang="en-US" dirty="0"/>
              </a:p>
            </p:txBody>
          </p:sp>
        </mc:Choice>
        <mc:Fallback xmlns="">
          <p:sp>
            <p:nvSpPr>
              <p:cNvPr id="7" name="TextBox 6">
                <a:extLst>
                  <a:ext uri="{FF2B5EF4-FFF2-40B4-BE49-F238E27FC236}">
                    <a16:creationId xmlns:a16="http://schemas.microsoft.com/office/drawing/2014/main" id="{01316454-BE9E-4B6D-A12D-8EE0D8F22B48}"/>
                  </a:ext>
                </a:extLst>
              </p:cNvPr>
              <p:cNvSpPr txBox="1">
                <a:spLocks noRot="1" noChangeAspect="1" noMove="1" noResize="1" noEditPoints="1" noAdjustHandles="1" noChangeArrowheads="1" noChangeShapeType="1" noTextEdit="1"/>
              </p:cNvSpPr>
              <p:nvPr/>
            </p:nvSpPr>
            <p:spPr>
              <a:xfrm>
                <a:off x="1580745" y="4504228"/>
                <a:ext cx="2826415" cy="679032"/>
              </a:xfrm>
              <a:prstGeom prst="rect">
                <a:avLst/>
              </a:prstGeom>
              <a:blipFill>
                <a:blip r:embed="rId5"/>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98F4A8E-F91B-4012-95FA-F3BBCF0DEE96}"/>
              </a:ext>
            </a:extLst>
          </p:cNvPr>
          <p:cNvSpPr/>
          <p:nvPr/>
        </p:nvSpPr>
        <p:spPr>
          <a:xfrm>
            <a:off x="8200234" y="2486183"/>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9" name="Oval 8">
            <a:extLst>
              <a:ext uri="{FF2B5EF4-FFF2-40B4-BE49-F238E27FC236}">
                <a16:creationId xmlns:a16="http://schemas.microsoft.com/office/drawing/2014/main" id="{8C6BA49A-BC57-48A5-A265-FD34A4CB4FA6}"/>
              </a:ext>
            </a:extLst>
          </p:cNvPr>
          <p:cNvSpPr/>
          <p:nvPr/>
        </p:nvSpPr>
        <p:spPr>
          <a:xfrm>
            <a:off x="7492154" y="3394349"/>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10" name="Oval 9">
            <a:extLst>
              <a:ext uri="{FF2B5EF4-FFF2-40B4-BE49-F238E27FC236}">
                <a16:creationId xmlns:a16="http://schemas.microsoft.com/office/drawing/2014/main" id="{9DECEAC9-CEC3-4D00-A5A0-436AD75A9C21}"/>
              </a:ext>
            </a:extLst>
          </p:cNvPr>
          <p:cNvSpPr/>
          <p:nvPr/>
        </p:nvSpPr>
        <p:spPr>
          <a:xfrm>
            <a:off x="8893250" y="3394349"/>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11" name="Straight Arrow Connector 10">
            <a:extLst>
              <a:ext uri="{FF2B5EF4-FFF2-40B4-BE49-F238E27FC236}">
                <a16:creationId xmlns:a16="http://schemas.microsoft.com/office/drawing/2014/main" id="{3F6CCDBD-3B2E-4C66-A415-ED0B646365AB}"/>
              </a:ext>
            </a:extLst>
          </p:cNvPr>
          <p:cNvCxnSpPr>
            <a:cxnSpLocks/>
            <a:stCxn id="8" idx="3"/>
            <a:endCxn id="9" idx="0"/>
          </p:cNvCxnSpPr>
          <p:nvPr/>
        </p:nvCxnSpPr>
        <p:spPr>
          <a:xfrm flipH="1">
            <a:off x="7945667" y="2895310"/>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6423ED-1FEB-41F6-B344-5A35923F4180}"/>
              </a:ext>
            </a:extLst>
          </p:cNvPr>
          <p:cNvCxnSpPr>
            <a:cxnSpLocks/>
            <a:stCxn id="9" idx="6"/>
            <a:endCxn id="10" idx="2"/>
          </p:cNvCxnSpPr>
          <p:nvPr/>
        </p:nvCxnSpPr>
        <p:spPr>
          <a:xfrm>
            <a:off x="8399180" y="3634010"/>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94F189-DF54-4843-A359-859199C70DD2}"/>
              </a:ext>
            </a:extLst>
          </p:cNvPr>
          <p:cNvSpPr txBox="1"/>
          <p:nvPr/>
        </p:nvSpPr>
        <p:spPr>
          <a:xfrm>
            <a:off x="9870520" y="3689005"/>
            <a:ext cx="556563" cy="369332"/>
          </a:xfrm>
          <a:prstGeom prst="rect">
            <a:avLst/>
          </a:prstGeom>
          <a:noFill/>
        </p:spPr>
        <p:txBody>
          <a:bodyPr wrap="none" rtlCol="0">
            <a:spAutoFit/>
          </a:bodyPr>
          <a:lstStyle/>
          <a:p>
            <a:r>
              <a:rPr lang="en-US" dirty="0"/>
              <a:t>P(Y)</a:t>
            </a:r>
          </a:p>
        </p:txBody>
      </p:sp>
      <p:sp>
        <p:nvSpPr>
          <p:cNvPr id="14" name="TextBox 13">
            <a:extLst>
              <a:ext uri="{FF2B5EF4-FFF2-40B4-BE49-F238E27FC236}">
                <a16:creationId xmlns:a16="http://schemas.microsoft.com/office/drawing/2014/main" id="{2DECAA64-409E-44FE-8348-6B7AE7918BB8}"/>
              </a:ext>
            </a:extLst>
          </p:cNvPr>
          <p:cNvSpPr txBox="1"/>
          <p:nvPr/>
        </p:nvSpPr>
        <p:spPr>
          <a:xfrm>
            <a:off x="9218618" y="2832708"/>
            <a:ext cx="769763" cy="369332"/>
          </a:xfrm>
          <a:prstGeom prst="rect">
            <a:avLst/>
          </a:prstGeom>
          <a:noFill/>
        </p:spPr>
        <p:txBody>
          <a:bodyPr wrap="none" rtlCol="0">
            <a:spAutoFit/>
          </a:bodyPr>
          <a:lstStyle/>
          <a:p>
            <a:r>
              <a:rPr lang="en-US" dirty="0"/>
              <a:t>P(Y|Z)</a:t>
            </a:r>
          </a:p>
        </p:txBody>
      </p:sp>
      <p:cxnSp>
        <p:nvCxnSpPr>
          <p:cNvPr id="15" name="Straight Arrow Connector 14">
            <a:extLst>
              <a:ext uri="{FF2B5EF4-FFF2-40B4-BE49-F238E27FC236}">
                <a16:creationId xmlns:a16="http://schemas.microsoft.com/office/drawing/2014/main" id="{1AD8B934-7AB9-4DE3-9500-E041292F62A3}"/>
              </a:ext>
            </a:extLst>
          </p:cNvPr>
          <p:cNvCxnSpPr>
            <a:cxnSpLocks/>
            <a:stCxn id="8" idx="5"/>
            <a:endCxn id="10" idx="0"/>
          </p:cNvCxnSpPr>
          <p:nvPr/>
        </p:nvCxnSpPr>
        <p:spPr>
          <a:xfrm>
            <a:off x="8974429" y="2895310"/>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74A6F0-A336-4989-8A30-95460E8BD0E2}"/>
              </a:ext>
            </a:extLst>
          </p:cNvPr>
          <p:cNvSpPr txBox="1"/>
          <p:nvPr/>
        </p:nvSpPr>
        <p:spPr>
          <a:xfrm>
            <a:off x="8367131" y="3873671"/>
            <a:ext cx="782587" cy="369332"/>
          </a:xfrm>
          <a:prstGeom prst="rect">
            <a:avLst/>
          </a:prstGeom>
          <a:noFill/>
        </p:spPr>
        <p:txBody>
          <a:bodyPr wrap="none" rtlCol="0">
            <a:spAutoFit/>
          </a:bodyPr>
          <a:lstStyle/>
          <a:p>
            <a:r>
              <a:rPr lang="en-US" dirty="0"/>
              <a:t>P(Y|X)</a:t>
            </a:r>
          </a:p>
        </p:txBody>
      </p:sp>
      <p:sp>
        <p:nvSpPr>
          <p:cNvPr id="17" name="TextBox 16">
            <a:extLst>
              <a:ext uri="{FF2B5EF4-FFF2-40B4-BE49-F238E27FC236}">
                <a16:creationId xmlns:a16="http://schemas.microsoft.com/office/drawing/2014/main" id="{595968CC-9148-4A75-8151-A726CB85C97B}"/>
              </a:ext>
            </a:extLst>
          </p:cNvPr>
          <p:cNvSpPr txBox="1"/>
          <p:nvPr/>
        </p:nvSpPr>
        <p:spPr>
          <a:xfrm>
            <a:off x="7440629" y="2810595"/>
            <a:ext cx="777777" cy="369332"/>
          </a:xfrm>
          <a:prstGeom prst="rect">
            <a:avLst/>
          </a:prstGeom>
          <a:noFill/>
        </p:spPr>
        <p:txBody>
          <a:bodyPr wrap="none" rtlCol="0">
            <a:spAutoFit/>
          </a:bodyPr>
          <a:lstStyle/>
          <a:p>
            <a:r>
              <a:rPr lang="en-US" dirty="0"/>
              <a:t>P(X|Z)</a:t>
            </a:r>
          </a:p>
        </p:txBody>
      </p:sp>
      <p:sp>
        <p:nvSpPr>
          <p:cNvPr id="18" name="TextBox 17">
            <a:extLst>
              <a:ext uri="{FF2B5EF4-FFF2-40B4-BE49-F238E27FC236}">
                <a16:creationId xmlns:a16="http://schemas.microsoft.com/office/drawing/2014/main" id="{59CBEFD9-7C1D-4F1F-A78C-D269DDA7CB93}"/>
              </a:ext>
            </a:extLst>
          </p:cNvPr>
          <p:cNvSpPr txBox="1"/>
          <p:nvPr/>
        </p:nvSpPr>
        <p:spPr>
          <a:xfrm>
            <a:off x="7171886" y="3873671"/>
            <a:ext cx="564578" cy="369332"/>
          </a:xfrm>
          <a:prstGeom prst="rect">
            <a:avLst/>
          </a:prstGeom>
          <a:noFill/>
        </p:spPr>
        <p:txBody>
          <a:bodyPr wrap="none" rtlCol="0">
            <a:spAutoFit/>
          </a:bodyPr>
          <a:lstStyle/>
          <a:p>
            <a:r>
              <a:rPr lang="en-US" dirty="0"/>
              <a:t>P(X)</a:t>
            </a:r>
          </a:p>
        </p:txBody>
      </p:sp>
      <p:sp>
        <p:nvSpPr>
          <p:cNvPr id="19" name="TextBox 18">
            <a:extLst>
              <a:ext uri="{FF2B5EF4-FFF2-40B4-BE49-F238E27FC236}">
                <a16:creationId xmlns:a16="http://schemas.microsoft.com/office/drawing/2014/main" id="{588BA86E-6A7F-41D0-A0C1-25354E138044}"/>
              </a:ext>
            </a:extLst>
          </p:cNvPr>
          <p:cNvSpPr txBox="1"/>
          <p:nvPr/>
        </p:nvSpPr>
        <p:spPr>
          <a:xfrm>
            <a:off x="8848553" y="2149369"/>
            <a:ext cx="564578" cy="369332"/>
          </a:xfrm>
          <a:prstGeom prst="rect">
            <a:avLst/>
          </a:prstGeom>
          <a:noFill/>
        </p:spPr>
        <p:txBody>
          <a:bodyPr wrap="none" rtlCol="0">
            <a:spAutoFit/>
          </a:bodyPr>
          <a:lstStyle/>
          <a:p>
            <a:r>
              <a:rPr lang="en-US" dirty="0"/>
              <a:t>P(Z)</a:t>
            </a:r>
          </a:p>
        </p:txBody>
      </p:sp>
      <p:sp>
        <p:nvSpPr>
          <p:cNvPr id="20" name="TextBox 19">
            <a:extLst>
              <a:ext uri="{FF2B5EF4-FFF2-40B4-BE49-F238E27FC236}">
                <a16:creationId xmlns:a16="http://schemas.microsoft.com/office/drawing/2014/main" id="{A1AC6413-8038-4435-BD5C-ED172FEB719C}"/>
              </a:ext>
            </a:extLst>
          </p:cNvPr>
          <p:cNvSpPr txBox="1"/>
          <p:nvPr/>
        </p:nvSpPr>
        <p:spPr>
          <a:xfrm>
            <a:off x="779892" y="2356512"/>
            <a:ext cx="442750" cy="369332"/>
          </a:xfrm>
          <a:prstGeom prst="rect">
            <a:avLst/>
          </a:prstGeom>
          <a:noFill/>
        </p:spPr>
        <p:txBody>
          <a:bodyPr wrap="none" rtlCol="0">
            <a:spAutoFit/>
          </a:bodyPr>
          <a:lstStyle/>
          <a:p>
            <a:r>
              <a:rPr lang="en-US" dirty="0"/>
              <a:t>(1)</a:t>
            </a:r>
          </a:p>
        </p:txBody>
      </p:sp>
      <p:sp>
        <p:nvSpPr>
          <p:cNvPr id="21" name="TextBox 20">
            <a:extLst>
              <a:ext uri="{FF2B5EF4-FFF2-40B4-BE49-F238E27FC236}">
                <a16:creationId xmlns:a16="http://schemas.microsoft.com/office/drawing/2014/main" id="{3CF88285-D9E2-42C3-8751-430E68AC96BE}"/>
              </a:ext>
            </a:extLst>
          </p:cNvPr>
          <p:cNvSpPr txBox="1"/>
          <p:nvPr/>
        </p:nvSpPr>
        <p:spPr>
          <a:xfrm>
            <a:off x="786512" y="3036604"/>
            <a:ext cx="442750"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7293C779-9313-43F4-8C47-D6152944E997}"/>
              </a:ext>
            </a:extLst>
          </p:cNvPr>
          <p:cNvSpPr txBox="1"/>
          <p:nvPr/>
        </p:nvSpPr>
        <p:spPr>
          <a:xfrm>
            <a:off x="783986" y="3843855"/>
            <a:ext cx="442750" cy="369332"/>
          </a:xfrm>
          <a:prstGeom prst="rect">
            <a:avLst/>
          </a:prstGeom>
          <a:noFill/>
        </p:spPr>
        <p:txBody>
          <a:bodyPr wrap="none" rtlCol="0">
            <a:spAutoFit/>
          </a:bodyPr>
          <a:lstStyle/>
          <a:p>
            <a:r>
              <a:rPr lang="en-US" dirty="0"/>
              <a:t>(3)</a:t>
            </a:r>
          </a:p>
        </p:txBody>
      </p:sp>
      <p:sp>
        <p:nvSpPr>
          <p:cNvPr id="23" name="TextBox 22">
            <a:extLst>
              <a:ext uri="{FF2B5EF4-FFF2-40B4-BE49-F238E27FC236}">
                <a16:creationId xmlns:a16="http://schemas.microsoft.com/office/drawing/2014/main" id="{30B8414D-79C5-47A4-B549-077E7E2EFB75}"/>
              </a:ext>
            </a:extLst>
          </p:cNvPr>
          <p:cNvSpPr txBox="1"/>
          <p:nvPr/>
        </p:nvSpPr>
        <p:spPr>
          <a:xfrm>
            <a:off x="779892" y="4659078"/>
            <a:ext cx="442750" cy="369332"/>
          </a:xfrm>
          <a:prstGeom prst="rect">
            <a:avLst/>
          </a:prstGeom>
          <a:noFill/>
        </p:spPr>
        <p:txBody>
          <a:bodyPr wrap="none" rtlCol="0">
            <a:spAutoFit/>
          </a:bodyPr>
          <a:lstStyle/>
          <a:p>
            <a:r>
              <a:rPr lang="en-US" dirty="0"/>
              <a:t>(4)</a:t>
            </a:r>
          </a:p>
        </p:txBody>
      </p:sp>
      <p:sp>
        <p:nvSpPr>
          <p:cNvPr id="24" name="TextBox 23">
            <a:extLst>
              <a:ext uri="{FF2B5EF4-FFF2-40B4-BE49-F238E27FC236}">
                <a16:creationId xmlns:a16="http://schemas.microsoft.com/office/drawing/2014/main" id="{9C9CC1C8-7CC1-45E1-A52A-4A947BBD7382}"/>
              </a:ext>
            </a:extLst>
          </p:cNvPr>
          <p:cNvSpPr txBox="1"/>
          <p:nvPr/>
        </p:nvSpPr>
        <p:spPr>
          <a:xfrm>
            <a:off x="4263306" y="3841397"/>
            <a:ext cx="2187778" cy="369332"/>
          </a:xfrm>
          <a:prstGeom prst="rect">
            <a:avLst/>
          </a:prstGeom>
          <a:noFill/>
        </p:spPr>
        <p:txBody>
          <a:bodyPr wrap="none" rtlCol="0">
            <a:spAutoFit/>
          </a:bodyPr>
          <a:lstStyle/>
          <a:p>
            <a:r>
              <a:rPr lang="en-US" dirty="0"/>
              <a:t>(Bayes Theorem)</a:t>
            </a:r>
          </a:p>
        </p:txBody>
      </p:sp>
    </p:spTree>
    <p:extLst>
      <p:ext uri="{BB962C8B-B14F-4D97-AF65-F5344CB8AC3E}">
        <p14:creationId xmlns:p14="http://schemas.microsoft.com/office/powerpoint/2010/main" val="1365757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4A3C808-F001-451A-AFCB-393D7E17DE3C}"/>
              </a:ext>
            </a:extLst>
          </p:cNvPr>
          <p:cNvSpPr/>
          <p:nvPr/>
        </p:nvSpPr>
        <p:spPr>
          <a:xfrm>
            <a:off x="8483436" y="4163431"/>
            <a:ext cx="3229583" cy="224711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59330-2257-4288-A308-FD5E35363F12}"/>
              </a:ext>
            </a:extLst>
          </p:cNvPr>
          <p:cNvSpPr>
            <a:spLocks noGrp="1"/>
          </p:cNvSpPr>
          <p:nvPr>
            <p:ph type="title"/>
          </p:nvPr>
        </p:nvSpPr>
        <p:spPr/>
        <p:txBody>
          <a:bodyPr>
            <a:normAutofit fontScale="90000"/>
          </a:bodyPr>
          <a:lstStyle/>
          <a:p>
            <a:r>
              <a:rPr lang="en-US" sz="2400" dirty="0"/>
              <a:t>Recap</a:t>
            </a:r>
            <a:r>
              <a:rPr lang="en-US" sz="3200" dirty="0"/>
              <a:t> - </a:t>
            </a:r>
            <a:r>
              <a:rPr lang="en-US" dirty="0"/>
              <a:t>Conditional Correlation and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E6377E-AF44-463B-9B5C-B27C80949458}"/>
                  </a:ext>
                </a:extLst>
              </p:cNvPr>
              <p:cNvSpPr txBox="1"/>
              <p:nvPr/>
            </p:nvSpPr>
            <p:spPr>
              <a:xfrm>
                <a:off x="3141157" y="1881399"/>
                <a:ext cx="1896609" cy="375487"/>
              </a:xfrm>
              <a:prstGeom prst="rect">
                <a:avLst/>
              </a:prstGeom>
              <a:noFill/>
            </p:spPr>
            <p:txBody>
              <a:bodyPr wrap="none" rtlCol="0">
                <a:spAutoFit/>
              </a:bodyPr>
              <a:lstStyle/>
              <a:p>
                <a:r>
                  <a:rPr lang="en-US" b="0" dirty="0"/>
                  <a:t>E</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𝑥</m:t>
                        </m:r>
                      </m:sub>
                      <m:sup/>
                      <m:e>
                        <m:r>
                          <a:rPr lang="en-US" b="0" i="1" smtClean="0">
                            <a:latin typeface="Cambria Math" panose="02040503050406030204" pitchFamily="18" charset="0"/>
                          </a:rPr>
                          <m:t>𝑥𝑃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oMath>
                </a14:m>
                <a:endParaRPr lang="en-US" dirty="0"/>
              </a:p>
            </p:txBody>
          </p:sp>
        </mc:Choice>
        <mc:Fallback xmlns="">
          <p:sp>
            <p:nvSpPr>
              <p:cNvPr id="4" name="TextBox 3">
                <a:extLst>
                  <a:ext uri="{FF2B5EF4-FFF2-40B4-BE49-F238E27FC236}">
                    <a16:creationId xmlns:a16="http://schemas.microsoft.com/office/drawing/2014/main" id="{36E6377E-AF44-463B-9B5C-B27C80949458}"/>
                  </a:ext>
                </a:extLst>
              </p:cNvPr>
              <p:cNvSpPr txBox="1">
                <a:spLocks noRot="1" noChangeAspect="1" noMove="1" noResize="1" noEditPoints="1" noAdjustHandles="1" noChangeArrowheads="1" noChangeShapeType="1" noTextEdit="1"/>
              </p:cNvSpPr>
              <p:nvPr/>
            </p:nvSpPr>
            <p:spPr>
              <a:xfrm>
                <a:off x="3141157" y="1881399"/>
                <a:ext cx="1896609" cy="375487"/>
              </a:xfrm>
              <a:prstGeom prst="rect">
                <a:avLst/>
              </a:prstGeom>
              <a:blipFill>
                <a:blip r:embed="rId3"/>
                <a:stretch>
                  <a:fillRect l="-2572" t="-116393" r="-1286" b="-186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12A362-AA4E-442C-8C74-0C1EFCE4A300}"/>
                  </a:ext>
                </a:extLst>
              </p:cNvPr>
              <p:cNvSpPr txBox="1"/>
              <p:nvPr/>
            </p:nvSpPr>
            <p:spPr>
              <a:xfrm>
                <a:off x="3141157" y="3326860"/>
                <a:ext cx="3433217" cy="391261"/>
              </a:xfrm>
              <a:prstGeom prst="rect">
                <a:avLst/>
              </a:prstGeom>
              <a:noFill/>
            </p:spPr>
            <p:txBody>
              <a:bodyPr wrap="square" rtlCol="0">
                <a:spAutoFit/>
              </a:bodyPr>
              <a:lstStyle/>
              <a:p>
                <a:r>
                  <a:rPr lang="en-US" b="0" dirty="0"/>
                  <a:t>E</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e>
                        </m:d>
                      </m:e>
                    </m:d>
                    <m:r>
                      <a:rPr lang="en-US"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up/>
                      <m:e>
                        <m:r>
                          <a:rPr lang="en-US" b="0" i="1" smtClean="0">
                            <a:latin typeface="Cambria Math" panose="02040503050406030204" pitchFamily="18" charset="0"/>
                          </a:rPr>
                          <m:t>𝑔</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e>
                    </m:nary>
                  </m:oMath>
                </a14:m>
                <a:endParaRPr lang="en-US" dirty="0"/>
              </a:p>
            </p:txBody>
          </p:sp>
        </mc:Choice>
        <mc:Fallback xmlns="">
          <p:sp>
            <p:nvSpPr>
              <p:cNvPr id="6" name="TextBox 5">
                <a:extLst>
                  <a:ext uri="{FF2B5EF4-FFF2-40B4-BE49-F238E27FC236}">
                    <a16:creationId xmlns:a16="http://schemas.microsoft.com/office/drawing/2014/main" id="{8712A362-AA4E-442C-8C74-0C1EFCE4A300}"/>
                  </a:ext>
                </a:extLst>
              </p:cNvPr>
              <p:cNvSpPr txBox="1">
                <a:spLocks noRot="1" noChangeAspect="1" noMove="1" noResize="1" noEditPoints="1" noAdjustHandles="1" noChangeArrowheads="1" noChangeShapeType="1" noTextEdit="1"/>
              </p:cNvSpPr>
              <p:nvPr/>
            </p:nvSpPr>
            <p:spPr>
              <a:xfrm>
                <a:off x="3141157" y="3326860"/>
                <a:ext cx="3433217" cy="391261"/>
              </a:xfrm>
              <a:prstGeom prst="rect">
                <a:avLst/>
              </a:prstGeom>
              <a:blipFill>
                <a:blip r:embed="rId4"/>
                <a:stretch>
                  <a:fillRect l="-1421" t="-112500" b="-17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316454-BE9E-4B6D-A12D-8EE0D8F22B48}"/>
                  </a:ext>
                </a:extLst>
              </p:cNvPr>
              <p:cNvSpPr txBox="1"/>
              <p:nvPr/>
            </p:nvSpPr>
            <p:spPr>
              <a:xfrm>
                <a:off x="3141157" y="4061091"/>
                <a:ext cx="4896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𝑋𝑌</m:t>
                          </m:r>
                        </m:sub>
                      </m:sSub>
                      <m:r>
                        <a:rPr lang="en-US" i="1" smtClean="0">
                          <a:latin typeface="Cambria Math" panose="02040503050406030204" pitchFamily="18" charset="0"/>
                        </a:rPr>
                        <m:t>=</m:t>
                      </m:r>
                      <m:r>
                        <a:rPr lang="en-US" b="0" i="1"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 . (</m:t>
                      </m:r>
                      <m:r>
                        <a:rPr lang="en-US" i="1" dirty="0" smtClean="0">
                          <a:latin typeface="Cambria Math" panose="02040503050406030204" pitchFamily="18" charset="0"/>
                        </a:rPr>
                        <m:t>𝑌</m:t>
                      </m:r>
                      <m:r>
                        <a:rPr lang="en-US" i="1" dirty="0" smtClean="0">
                          <a:latin typeface="Cambria Math" panose="02040503050406030204" pitchFamily="18" charset="0"/>
                        </a:rPr>
                        <m:t> – </m:t>
                      </m:r>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01316454-BE9E-4B6D-A12D-8EE0D8F22B48}"/>
                  </a:ext>
                </a:extLst>
              </p:cNvPr>
              <p:cNvSpPr txBox="1">
                <a:spLocks noRot="1" noChangeAspect="1" noMove="1" noResize="1" noEditPoints="1" noAdjustHandles="1" noChangeArrowheads="1" noChangeShapeType="1" noTextEdit="1"/>
              </p:cNvSpPr>
              <p:nvPr/>
            </p:nvSpPr>
            <p:spPr>
              <a:xfrm>
                <a:off x="3141157" y="4061091"/>
                <a:ext cx="4896301" cy="369332"/>
              </a:xfrm>
              <a:prstGeom prst="rect">
                <a:avLst/>
              </a:prstGeom>
              <a:blipFill>
                <a:blip r:embed="rId5"/>
                <a:stretch>
                  <a:fillRect b="-18033"/>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98F4A8E-F91B-4012-95FA-F3BBCF0DEE96}"/>
              </a:ext>
            </a:extLst>
          </p:cNvPr>
          <p:cNvSpPr/>
          <p:nvPr/>
        </p:nvSpPr>
        <p:spPr>
          <a:xfrm>
            <a:off x="9511784" y="2029657"/>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9" name="Oval 8">
            <a:extLst>
              <a:ext uri="{FF2B5EF4-FFF2-40B4-BE49-F238E27FC236}">
                <a16:creationId xmlns:a16="http://schemas.microsoft.com/office/drawing/2014/main" id="{8C6BA49A-BC57-48A5-A265-FD34A4CB4FA6}"/>
              </a:ext>
            </a:extLst>
          </p:cNvPr>
          <p:cNvSpPr/>
          <p:nvPr/>
        </p:nvSpPr>
        <p:spPr>
          <a:xfrm>
            <a:off x="8803704" y="2937823"/>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10" name="Oval 9">
            <a:extLst>
              <a:ext uri="{FF2B5EF4-FFF2-40B4-BE49-F238E27FC236}">
                <a16:creationId xmlns:a16="http://schemas.microsoft.com/office/drawing/2014/main" id="{9DECEAC9-CEC3-4D00-A5A0-436AD75A9C21}"/>
              </a:ext>
            </a:extLst>
          </p:cNvPr>
          <p:cNvSpPr/>
          <p:nvPr/>
        </p:nvSpPr>
        <p:spPr>
          <a:xfrm>
            <a:off x="10204800" y="2937823"/>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11" name="Straight Arrow Connector 10">
            <a:extLst>
              <a:ext uri="{FF2B5EF4-FFF2-40B4-BE49-F238E27FC236}">
                <a16:creationId xmlns:a16="http://schemas.microsoft.com/office/drawing/2014/main" id="{3F6CCDBD-3B2E-4C66-A415-ED0B646365AB}"/>
              </a:ext>
            </a:extLst>
          </p:cNvPr>
          <p:cNvCxnSpPr>
            <a:cxnSpLocks/>
            <a:stCxn id="8" idx="3"/>
            <a:endCxn id="9" idx="0"/>
          </p:cNvCxnSpPr>
          <p:nvPr/>
        </p:nvCxnSpPr>
        <p:spPr>
          <a:xfrm flipH="1">
            <a:off x="9257217" y="2438784"/>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6423ED-1FEB-41F6-B344-5A35923F4180}"/>
              </a:ext>
            </a:extLst>
          </p:cNvPr>
          <p:cNvCxnSpPr>
            <a:cxnSpLocks/>
            <a:stCxn id="9" idx="6"/>
            <a:endCxn id="10" idx="2"/>
          </p:cNvCxnSpPr>
          <p:nvPr/>
        </p:nvCxnSpPr>
        <p:spPr>
          <a:xfrm>
            <a:off x="9710730" y="3177484"/>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94F189-DF54-4843-A359-859199C70DD2}"/>
              </a:ext>
            </a:extLst>
          </p:cNvPr>
          <p:cNvSpPr txBox="1"/>
          <p:nvPr/>
        </p:nvSpPr>
        <p:spPr>
          <a:xfrm>
            <a:off x="11182070" y="3232479"/>
            <a:ext cx="556563" cy="369332"/>
          </a:xfrm>
          <a:prstGeom prst="rect">
            <a:avLst/>
          </a:prstGeom>
          <a:noFill/>
        </p:spPr>
        <p:txBody>
          <a:bodyPr wrap="none" rtlCol="0">
            <a:spAutoFit/>
          </a:bodyPr>
          <a:lstStyle/>
          <a:p>
            <a:r>
              <a:rPr lang="en-US" dirty="0"/>
              <a:t>P(Y)</a:t>
            </a:r>
          </a:p>
        </p:txBody>
      </p:sp>
      <p:sp>
        <p:nvSpPr>
          <p:cNvPr id="14" name="TextBox 13">
            <a:extLst>
              <a:ext uri="{FF2B5EF4-FFF2-40B4-BE49-F238E27FC236}">
                <a16:creationId xmlns:a16="http://schemas.microsoft.com/office/drawing/2014/main" id="{2DECAA64-409E-44FE-8348-6B7AE7918BB8}"/>
              </a:ext>
            </a:extLst>
          </p:cNvPr>
          <p:cNvSpPr txBox="1"/>
          <p:nvPr/>
        </p:nvSpPr>
        <p:spPr>
          <a:xfrm>
            <a:off x="10530168" y="2376182"/>
            <a:ext cx="769763" cy="369332"/>
          </a:xfrm>
          <a:prstGeom prst="rect">
            <a:avLst/>
          </a:prstGeom>
          <a:noFill/>
        </p:spPr>
        <p:txBody>
          <a:bodyPr wrap="none" rtlCol="0">
            <a:spAutoFit/>
          </a:bodyPr>
          <a:lstStyle/>
          <a:p>
            <a:r>
              <a:rPr lang="en-US" dirty="0"/>
              <a:t>P(Y|Z)</a:t>
            </a:r>
          </a:p>
        </p:txBody>
      </p:sp>
      <p:cxnSp>
        <p:nvCxnSpPr>
          <p:cNvPr id="15" name="Straight Arrow Connector 14">
            <a:extLst>
              <a:ext uri="{FF2B5EF4-FFF2-40B4-BE49-F238E27FC236}">
                <a16:creationId xmlns:a16="http://schemas.microsoft.com/office/drawing/2014/main" id="{1AD8B934-7AB9-4DE3-9500-E041292F62A3}"/>
              </a:ext>
            </a:extLst>
          </p:cNvPr>
          <p:cNvCxnSpPr>
            <a:cxnSpLocks/>
            <a:stCxn id="8" idx="5"/>
            <a:endCxn id="10" idx="0"/>
          </p:cNvCxnSpPr>
          <p:nvPr/>
        </p:nvCxnSpPr>
        <p:spPr>
          <a:xfrm>
            <a:off x="10285979" y="2438784"/>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74A6F0-A336-4989-8A30-95460E8BD0E2}"/>
              </a:ext>
            </a:extLst>
          </p:cNvPr>
          <p:cNvSpPr txBox="1"/>
          <p:nvPr/>
        </p:nvSpPr>
        <p:spPr>
          <a:xfrm>
            <a:off x="9678681" y="3417145"/>
            <a:ext cx="782587" cy="369332"/>
          </a:xfrm>
          <a:prstGeom prst="rect">
            <a:avLst/>
          </a:prstGeom>
          <a:noFill/>
        </p:spPr>
        <p:txBody>
          <a:bodyPr wrap="none" rtlCol="0">
            <a:spAutoFit/>
          </a:bodyPr>
          <a:lstStyle/>
          <a:p>
            <a:r>
              <a:rPr lang="en-US" dirty="0"/>
              <a:t>P(Y|X)</a:t>
            </a:r>
          </a:p>
        </p:txBody>
      </p:sp>
      <p:sp>
        <p:nvSpPr>
          <p:cNvPr id="17" name="TextBox 16">
            <a:extLst>
              <a:ext uri="{FF2B5EF4-FFF2-40B4-BE49-F238E27FC236}">
                <a16:creationId xmlns:a16="http://schemas.microsoft.com/office/drawing/2014/main" id="{595968CC-9148-4A75-8151-A726CB85C97B}"/>
              </a:ext>
            </a:extLst>
          </p:cNvPr>
          <p:cNvSpPr txBox="1"/>
          <p:nvPr/>
        </p:nvSpPr>
        <p:spPr>
          <a:xfrm>
            <a:off x="8752179" y="2354069"/>
            <a:ext cx="777777" cy="369332"/>
          </a:xfrm>
          <a:prstGeom prst="rect">
            <a:avLst/>
          </a:prstGeom>
          <a:noFill/>
        </p:spPr>
        <p:txBody>
          <a:bodyPr wrap="none" rtlCol="0">
            <a:spAutoFit/>
          </a:bodyPr>
          <a:lstStyle/>
          <a:p>
            <a:r>
              <a:rPr lang="en-US" dirty="0"/>
              <a:t>P(X|Z)</a:t>
            </a:r>
          </a:p>
        </p:txBody>
      </p:sp>
      <p:sp>
        <p:nvSpPr>
          <p:cNvPr id="18" name="TextBox 17">
            <a:extLst>
              <a:ext uri="{FF2B5EF4-FFF2-40B4-BE49-F238E27FC236}">
                <a16:creationId xmlns:a16="http://schemas.microsoft.com/office/drawing/2014/main" id="{59CBEFD9-7C1D-4F1F-A78C-D269DDA7CB93}"/>
              </a:ext>
            </a:extLst>
          </p:cNvPr>
          <p:cNvSpPr txBox="1"/>
          <p:nvPr/>
        </p:nvSpPr>
        <p:spPr>
          <a:xfrm>
            <a:off x="8483436" y="3417145"/>
            <a:ext cx="564578" cy="369332"/>
          </a:xfrm>
          <a:prstGeom prst="rect">
            <a:avLst/>
          </a:prstGeom>
          <a:noFill/>
        </p:spPr>
        <p:txBody>
          <a:bodyPr wrap="none" rtlCol="0">
            <a:spAutoFit/>
          </a:bodyPr>
          <a:lstStyle/>
          <a:p>
            <a:r>
              <a:rPr lang="en-US" dirty="0"/>
              <a:t>P(X)</a:t>
            </a:r>
          </a:p>
        </p:txBody>
      </p:sp>
      <p:sp>
        <p:nvSpPr>
          <p:cNvPr id="19" name="TextBox 18">
            <a:extLst>
              <a:ext uri="{FF2B5EF4-FFF2-40B4-BE49-F238E27FC236}">
                <a16:creationId xmlns:a16="http://schemas.microsoft.com/office/drawing/2014/main" id="{588BA86E-6A7F-41D0-A0C1-25354E138044}"/>
              </a:ext>
            </a:extLst>
          </p:cNvPr>
          <p:cNvSpPr txBox="1"/>
          <p:nvPr/>
        </p:nvSpPr>
        <p:spPr>
          <a:xfrm>
            <a:off x="10160103" y="1692843"/>
            <a:ext cx="564578" cy="369332"/>
          </a:xfrm>
          <a:prstGeom prst="rect">
            <a:avLst/>
          </a:prstGeom>
          <a:noFill/>
        </p:spPr>
        <p:txBody>
          <a:bodyPr wrap="none" rtlCol="0">
            <a:spAutoFit/>
          </a:bodyPr>
          <a:lstStyle/>
          <a:p>
            <a:r>
              <a:rPr lang="en-US" dirty="0"/>
              <a:t>P(Z)</a:t>
            </a:r>
          </a:p>
        </p:txBody>
      </p:sp>
      <p:sp>
        <p:nvSpPr>
          <p:cNvPr id="20" name="TextBox 19">
            <a:extLst>
              <a:ext uri="{FF2B5EF4-FFF2-40B4-BE49-F238E27FC236}">
                <a16:creationId xmlns:a16="http://schemas.microsoft.com/office/drawing/2014/main" id="{A1AC6413-8038-4435-BD5C-ED172FEB719C}"/>
              </a:ext>
            </a:extLst>
          </p:cNvPr>
          <p:cNvSpPr txBox="1"/>
          <p:nvPr/>
        </p:nvSpPr>
        <p:spPr>
          <a:xfrm>
            <a:off x="2147648" y="1880700"/>
            <a:ext cx="870751" cy="369332"/>
          </a:xfrm>
          <a:prstGeom prst="rect">
            <a:avLst/>
          </a:prstGeom>
          <a:noFill/>
        </p:spPr>
        <p:txBody>
          <a:bodyPr wrap="none" rtlCol="0">
            <a:spAutoFit/>
          </a:bodyPr>
          <a:lstStyle/>
          <a:p>
            <a:r>
              <a:rPr lang="en-US" dirty="0"/>
              <a:t>(Mean)</a:t>
            </a:r>
          </a:p>
        </p:txBody>
      </p:sp>
      <p:sp>
        <p:nvSpPr>
          <p:cNvPr id="21" name="TextBox 20">
            <a:extLst>
              <a:ext uri="{FF2B5EF4-FFF2-40B4-BE49-F238E27FC236}">
                <a16:creationId xmlns:a16="http://schemas.microsoft.com/office/drawing/2014/main" id="{3CF88285-D9E2-42C3-8751-430E68AC96BE}"/>
              </a:ext>
            </a:extLst>
          </p:cNvPr>
          <p:cNvSpPr txBox="1"/>
          <p:nvPr/>
        </p:nvSpPr>
        <p:spPr>
          <a:xfrm>
            <a:off x="809101" y="2511311"/>
            <a:ext cx="2002471" cy="369332"/>
          </a:xfrm>
          <a:prstGeom prst="rect">
            <a:avLst/>
          </a:prstGeom>
          <a:noFill/>
        </p:spPr>
        <p:txBody>
          <a:bodyPr wrap="none" rtlCol="0">
            <a:spAutoFit/>
          </a:bodyPr>
          <a:lstStyle/>
          <a:p>
            <a:r>
              <a:rPr lang="en-US" dirty="0"/>
              <a:t>(Conditional Mean)</a:t>
            </a:r>
          </a:p>
        </p:txBody>
      </p:sp>
      <p:sp>
        <p:nvSpPr>
          <p:cNvPr id="22" name="TextBox 21">
            <a:extLst>
              <a:ext uri="{FF2B5EF4-FFF2-40B4-BE49-F238E27FC236}">
                <a16:creationId xmlns:a16="http://schemas.microsoft.com/office/drawing/2014/main" id="{7293C779-9313-43F4-8C47-D6152944E997}"/>
              </a:ext>
            </a:extLst>
          </p:cNvPr>
          <p:cNvSpPr txBox="1"/>
          <p:nvPr/>
        </p:nvSpPr>
        <p:spPr>
          <a:xfrm>
            <a:off x="5338" y="3317830"/>
            <a:ext cx="3277333" cy="369332"/>
          </a:xfrm>
          <a:prstGeom prst="rect">
            <a:avLst/>
          </a:prstGeom>
          <a:noFill/>
        </p:spPr>
        <p:txBody>
          <a:bodyPr wrap="square" rtlCol="0">
            <a:spAutoFit/>
          </a:bodyPr>
          <a:lstStyle/>
          <a:p>
            <a:r>
              <a:rPr lang="en-US" dirty="0"/>
              <a:t>(Expectation of a function)</a:t>
            </a:r>
          </a:p>
        </p:txBody>
      </p:sp>
      <p:sp>
        <p:nvSpPr>
          <p:cNvPr id="23" name="TextBox 22">
            <a:extLst>
              <a:ext uri="{FF2B5EF4-FFF2-40B4-BE49-F238E27FC236}">
                <a16:creationId xmlns:a16="http://schemas.microsoft.com/office/drawing/2014/main" id="{30B8414D-79C5-47A4-B549-077E7E2EFB75}"/>
              </a:ext>
            </a:extLst>
          </p:cNvPr>
          <p:cNvSpPr txBox="1"/>
          <p:nvPr/>
        </p:nvSpPr>
        <p:spPr>
          <a:xfrm>
            <a:off x="1582150" y="4065728"/>
            <a:ext cx="1360052" cy="369332"/>
          </a:xfrm>
          <a:prstGeom prst="rect">
            <a:avLst/>
          </a:prstGeom>
          <a:noFill/>
        </p:spPr>
        <p:txBody>
          <a:bodyPr wrap="none" rtlCol="0">
            <a:spAutoFit/>
          </a:bodyPr>
          <a:lstStyle/>
          <a:p>
            <a:r>
              <a:rPr lang="en-US" dirty="0"/>
              <a:t>(Covariance)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076FCE2-6D85-4B20-94E4-2F5D37FDEEDA}"/>
                  </a:ext>
                </a:extLst>
              </p:cNvPr>
              <p:cNvSpPr txBox="1"/>
              <p:nvPr/>
            </p:nvSpPr>
            <p:spPr>
              <a:xfrm>
                <a:off x="3141157" y="2520947"/>
                <a:ext cx="2260106" cy="369332"/>
              </a:xfrm>
              <a:prstGeom prst="rect">
                <a:avLst/>
              </a:prstGeom>
              <a:noFill/>
            </p:spPr>
            <p:txBody>
              <a:bodyPr wrap="none" rtlCol="0">
                <a:spAutoFit/>
              </a:bodyPr>
              <a:lstStyle/>
              <a:p>
                <a:r>
                  <a:rPr lang="en-US" b="0" dirty="0"/>
                  <a:t>E</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𝑥</m:t>
                        </m:r>
                      </m:sub>
                      <m:sup/>
                      <m:e>
                        <m:r>
                          <a:rPr lang="en-US" b="0" i="1" smtClean="0">
                            <a:latin typeface="Cambria Math" panose="02040503050406030204" pitchFamily="18" charset="0"/>
                          </a:rPr>
                          <m:t>𝑥𝑃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nary>
                  </m:oMath>
                </a14:m>
                <a:endParaRPr lang="en-US" dirty="0"/>
              </a:p>
            </p:txBody>
          </p:sp>
        </mc:Choice>
        <mc:Fallback xmlns="">
          <p:sp>
            <p:nvSpPr>
              <p:cNvPr id="24" name="TextBox 23">
                <a:extLst>
                  <a:ext uri="{FF2B5EF4-FFF2-40B4-BE49-F238E27FC236}">
                    <a16:creationId xmlns:a16="http://schemas.microsoft.com/office/drawing/2014/main" id="{7076FCE2-6D85-4B20-94E4-2F5D37FDEEDA}"/>
                  </a:ext>
                </a:extLst>
              </p:cNvPr>
              <p:cNvSpPr txBox="1">
                <a:spLocks noRot="1" noChangeAspect="1" noMove="1" noResize="1" noEditPoints="1" noAdjustHandles="1" noChangeArrowheads="1" noChangeShapeType="1" noTextEdit="1"/>
              </p:cNvSpPr>
              <p:nvPr/>
            </p:nvSpPr>
            <p:spPr>
              <a:xfrm>
                <a:off x="3141157" y="2520947"/>
                <a:ext cx="2260106" cy="369332"/>
              </a:xfrm>
              <a:prstGeom prst="rect">
                <a:avLst/>
              </a:prstGeom>
              <a:blipFill>
                <a:blip r:embed="rId6"/>
                <a:stretch>
                  <a:fillRect l="-2156" t="-118333" r="-1348" b="-19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380D14-2089-478E-9B79-4F689AEA7F3D}"/>
                  </a:ext>
                </a:extLst>
              </p:cNvPr>
              <p:cNvSpPr txBox="1"/>
              <p:nvPr/>
            </p:nvSpPr>
            <p:spPr>
              <a:xfrm>
                <a:off x="3141157" y="4683752"/>
                <a:ext cx="1375633" cy="6101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𝑋𝑌</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𝑌</m:t>
                              </m:r>
                            </m:sub>
                          </m:sSub>
                        </m:den>
                      </m:f>
                    </m:oMath>
                  </m:oMathPara>
                </a14:m>
                <a:endParaRPr lang="en-US" dirty="0"/>
              </a:p>
            </p:txBody>
          </p:sp>
        </mc:Choice>
        <mc:Fallback xmlns="">
          <p:sp>
            <p:nvSpPr>
              <p:cNvPr id="25" name="TextBox 24">
                <a:extLst>
                  <a:ext uri="{FF2B5EF4-FFF2-40B4-BE49-F238E27FC236}">
                    <a16:creationId xmlns:a16="http://schemas.microsoft.com/office/drawing/2014/main" id="{E3380D14-2089-478E-9B79-4F689AEA7F3D}"/>
                  </a:ext>
                </a:extLst>
              </p:cNvPr>
              <p:cNvSpPr txBox="1">
                <a:spLocks noRot="1" noChangeAspect="1" noMove="1" noResize="1" noEditPoints="1" noAdjustHandles="1" noChangeArrowheads="1" noChangeShapeType="1" noTextEdit="1"/>
              </p:cNvSpPr>
              <p:nvPr/>
            </p:nvSpPr>
            <p:spPr>
              <a:xfrm>
                <a:off x="3141157" y="4683752"/>
                <a:ext cx="1375633" cy="610103"/>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089F0C0-8F3B-4873-8979-242A130EE866}"/>
              </a:ext>
            </a:extLst>
          </p:cNvPr>
          <p:cNvSpPr txBox="1"/>
          <p:nvPr/>
        </p:nvSpPr>
        <p:spPr>
          <a:xfrm>
            <a:off x="1574505" y="4804138"/>
            <a:ext cx="1378583" cy="369332"/>
          </a:xfrm>
          <a:prstGeom prst="rect">
            <a:avLst/>
          </a:prstGeom>
          <a:noFill/>
        </p:spPr>
        <p:txBody>
          <a:bodyPr wrap="none" rtlCol="0">
            <a:spAutoFit/>
          </a:bodyPr>
          <a:lstStyle/>
          <a:p>
            <a:r>
              <a:rPr lang="en-US" dirty="0"/>
              <a:t>(Correlation)</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1C39713-F9A2-40BC-B9F7-1E8ED6E91CC3}"/>
                  </a:ext>
                </a:extLst>
              </p:cNvPr>
              <p:cNvSpPr txBox="1"/>
              <p:nvPr/>
            </p:nvSpPr>
            <p:spPr>
              <a:xfrm>
                <a:off x="9002545" y="5368073"/>
                <a:ext cx="2364109" cy="540148"/>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𝑌𝑋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oMath>
                </a14:m>
                <a:r>
                  <a:rPr lang="en-US" b="0" dirty="0"/>
                  <a:t> </a:t>
                </a:r>
                <a14:m>
                  <m:oMath xmlns:m="http://schemas.openxmlformats.org/officeDocument/2006/math">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𝑍</m:t>
                        </m:r>
                      </m:sub>
                    </m:sSub>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den>
                    </m:f>
                  </m:oMath>
                </a14:m>
                <a:endParaRPr lang="en-US" dirty="0"/>
              </a:p>
            </p:txBody>
          </p:sp>
        </mc:Choice>
        <mc:Fallback xmlns="">
          <p:sp>
            <p:nvSpPr>
              <p:cNvPr id="27" name="TextBox 26">
                <a:extLst>
                  <a:ext uri="{FF2B5EF4-FFF2-40B4-BE49-F238E27FC236}">
                    <a16:creationId xmlns:a16="http://schemas.microsoft.com/office/drawing/2014/main" id="{C1C39713-F9A2-40BC-B9F7-1E8ED6E91CC3}"/>
                  </a:ext>
                </a:extLst>
              </p:cNvPr>
              <p:cNvSpPr txBox="1">
                <a:spLocks noRot="1" noChangeAspect="1" noMove="1" noResize="1" noEditPoints="1" noAdjustHandles="1" noChangeArrowheads="1" noChangeShapeType="1" noTextEdit="1"/>
              </p:cNvSpPr>
              <p:nvPr/>
            </p:nvSpPr>
            <p:spPr>
              <a:xfrm>
                <a:off x="9002545" y="5368073"/>
                <a:ext cx="2364109" cy="540148"/>
              </a:xfrm>
              <a:prstGeom prst="rect">
                <a:avLst/>
              </a:prstGeom>
              <a:blipFill>
                <a:blip r:embed="rId8"/>
                <a:stretch>
                  <a:fillRect b="-4545"/>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E2011C56-7E37-456E-A0DD-430DA9A996FB}"/>
              </a:ext>
            </a:extLst>
          </p:cNvPr>
          <p:cNvSpPr txBox="1"/>
          <p:nvPr/>
        </p:nvSpPr>
        <p:spPr>
          <a:xfrm>
            <a:off x="8604639" y="4307410"/>
            <a:ext cx="1339790" cy="369332"/>
          </a:xfrm>
          <a:prstGeom prst="rect">
            <a:avLst/>
          </a:prstGeom>
          <a:noFill/>
        </p:spPr>
        <p:txBody>
          <a:bodyPr wrap="none" rtlCol="0">
            <a:spAutoFit/>
          </a:bodyPr>
          <a:lstStyle/>
          <a:p>
            <a:r>
              <a:rPr lang="en-US" dirty="0"/>
              <a:t>(Regression)</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A50967A-2442-4645-A990-BFBB30265D84}"/>
                  </a:ext>
                </a:extLst>
              </p:cNvPr>
              <p:cNvSpPr txBox="1"/>
              <p:nvPr/>
            </p:nvSpPr>
            <p:spPr>
              <a:xfrm>
                <a:off x="3141157" y="5423772"/>
                <a:ext cx="1814792"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𝑧</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𝑧</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𝑧</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𝑧</m:t>
                              </m:r>
                            </m:sub>
                          </m:sSub>
                        </m:den>
                      </m:f>
                    </m:oMath>
                  </m:oMathPara>
                </a14:m>
                <a:endParaRPr lang="en-US" dirty="0"/>
              </a:p>
            </p:txBody>
          </p:sp>
        </mc:Choice>
        <mc:Fallback xmlns="">
          <p:sp>
            <p:nvSpPr>
              <p:cNvPr id="29" name="TextBox 28">
                <a:extLst>
                  <a:ext uri="{FF2B5EF4-FFF2-40B4-BE49-F238E27FC236}">
                    <a16:creationId xmlns:a16="http://schemas.microsoft.com/office/drawing/2014/main" id="{5A50967A-2442-4645-A990-BFBB30265D84}"/>
                  </a:ext>
                </a:extLst>
              </p:cNvPr>
              <p:cNvSpPr txBox="1">
                <a:spLocks noRot="1" noChangeAspect="1" noMove="1" noResize="1" noEditPoints="1" noAdjustHandles="1" noChangeArrowheads="1" noChangeShapeType="1" noTextEdit="1"/>
              </p:cNvSpPr>
              <p:nvPr/>
            </p:nvSpPr>
            <p:spPr>
              <a:xfrm>
                <a:off x="3141157" y="5423772"/>
                <a:ext cx="1814792" cy="656013"/>
              </a:xfrm>
              <a:prstGeom prst="rect">
                <a:avLst/>
              </a:prstGeom>
              <a:blipFill>
                <a:blip r:embed="rId9"/>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4E46405B-6EDF-4D75-AA05-82626DB35967}"/>
              </a:ext>
            </a:extLst>
          </p:cNvPr>
          <p:cNvSpPr txBox="1"/>
          <p:nvPr/>
        </p:nvSpPr>
        <p:spPr>
          <a:xfrm>
            <a:off x="237326" y="5528104"/>
            <a:ext cx="2585131" cy="369332"/>
          </a:xfrm>
          <a:prstGeom prst="rect">
            <a:avLst/>
          </a:prstGeom>
          <a:noFill/>
        </p:spPr>
        <p:txBody>
          <a:bodyPr wrap="none" rtlCol="0">
            <a:spAutoFit/>
          </a:bodyPr>
          <a:lstStyle/>
          <a:p>
            <a:r>
              <a:rPr lang="en-US" dirty="0"/>
              <a:t>(Conditional Correlation)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974E54-1C82-4B16-A8A8-2117D6CE490C}"/>
                  </a:ext>
                </a:extLst>
              </p:cNvPr>
              <p:cNvSpPr txBox="1"/>
              <p:nvPr/>
            </p:nvSpPr>
            <p:spPr>
              <a:xfrm>
                <a:off x="9084274" y="4893075"/>
                <a:ext cx="1006494" cy="276999"/>
              </a:xfrm>
              <a:prstGeom prst="rect">
                <a:avLst/>
              </a:prstGeom>
              <a:noFill/>
            </p:spPr>
            <p:txBody>
              <a:bodyPr wrap="none" lIns="0" tIns="0" rIns="0" bIns="0" rtlCol="0">
                <a:spAutoFit/>
              </a:bodyPr>
              <a:lstStyle/>
              <a:p>
                <a:r>
                  <a:rPr lang="en-US" dirty="0"/>
                  <a:t>y</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oMath>
                </a14:m>
                <a:endParaRPr lang="en-US" dirty="0"/>
              </a:p>
            </p:txBody>
          </p:sp>
        </mc:Choice>
        <mc:Fallback xmlns="">
          <p:sp>
            <p:nvSpPr>
              <p:cNvPr id="3" name="TextBox 2">
                <a:extLst>
                  <a:ext uri="{FF2B5EF4-FFF2-40B4-BE49-F238E27FC236}">
                    <a16:creationId xmlns:a16="http://schemas.microsoft.com/office/drawing/2014/main" id="{97974E54-1C82-4B16-A8A8-2117D6CE490C}"/>
                  </a:ext>
                </a:extLst>
              </p:cNvPr>
              <p:cNvSpPr txBox="1">
                <a:spLocks noRot="1" noChangeAspect="1" noMove="1" noResize="1" noEditPoints="1" noAdjustHandles="1" noChangeArrowheads="1" noChangeShapeType="1" noTextEdit="1"/>
              </p:cNvSpPr>
              <p:nvPr/>
            </p:nvSpPr>
            <p:spPr>
              <a:xfrm>
                <a:off x="9084274" y="4893075"/>
                <a:ext cx="1006494" cy="276999"/>
              </a:xfrm>
              <a:prstGeom prst="rect">
                <a:avLst/>
              </a:prstGeom>
              <a:blipFill>
                <a:blip r:embed="rId10"/>
                <a:stretch>
                  <a:fillRect l="-13939" t="-28889" r="-9697" b="-51111"/>
                </a:stretch>
              </a:blipFill>
            </p:spPr>
            <p:txBody>
              <a:bodyPr/>
              <a:lstStyle/>
              <a:p>
                <a:r>
                  <a:rPr lang="en-US">
                    <a:noFill/>
                  </a:rPr>
                  <a:t> </a:t>
                </a:r>
              </a:p>
            </p:txBody>
          </p:sp>
        </mc:Fallback>
      </mc:AlternateContent>
    </p:spTree>
    <p:extLst>
      <p:ext uri="{BB962C8B-B14F-4D97-AF65-F5344CB8AC3E}">
        <p14:creationId xmlns:p14="http://schemas.microsoft.com/office/powerpoint/2010/main" val="30104314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CFF4DE-3F7F-449E-8F02-FE63F663EFC3}"/>
              </a:ext>
            </a:extLst>
          </p:cNvPr>
          <p:cNvSpPr>
            <a:spLocks noGrp="1"/>
          </p:cNvSpPr>
          <p:nvPr>
            <p:ph type="body" sz="quarter" idx="13"/>
          </p:nvPr>
        </p:nvSpPr>
        <p:spPr>
          <a:xfrm>
            <a:off x="478369" y="4071256"/>
            <a:ext cx="11474451" cy="309315"/>
          </a:xfrm>
        </p:spPr>
        <p:txBody>
          <a:bodyPr/>
          <a:lstStyle/>
          <a:p>
            <a:r>
              <a:rPr lang="en-US" dirty="0"/>
              <a:t>Because of the unobserved confounders!</a:t>
            </a:r>
          </a:p>
        </p:txBody>
      </p:sp>
      <p:sp>
        <p:nvSpPr>
          <p:cNvPr id="3" name="Title 2">
            <a:extLst>
              <a:ext uri="{FF2B5EF4-FFF2-40B4-BE49-F238E27FC236}">
                <a16:creationId xmlns:a16="http://schemas.microsoft.com/office/drawing/2014/main" id="{3E29FED1-15C1-4524-B536-99DF15C1698B}"/>
              </a:ext>
            </a:extLst>
          </p:cNvPr>
          <p:cNvSpPr>
            <a:spLocks noGrp="1"/>
          </p:cNvSpPr>
          <p:nvPr>
            <p:ph type="title"/>
          </p:nvPr>
        </p:nvSpPr>
        <p:spPr/>
        <p:txBody>
          <a:bodyPr/>
          <a:lstStyle/>
          <a:p>
            <a:r>
              <a:rPr lang="pt-BR" dirty="0" err="1"/>
              <a:t>Interventional</a:t>
            </a:r>
            <a:r>
              <a:rPr lang="pt-BR" dirty="0"/>
              <a:t> </a:t>
            </a:r>
            <a:r>
              <a:rPr lang="pt-BR" dirty="0" err="1"/>
              <a:t>Expectation</a:t>
            </a:r>
            <a:r>
              <a:rPr lang="pt-BR" dirty="0"/>
              <a:t> – do </a:t>
            </a:r>
            <a:r>
              <a:rPr lang="pt-BR" dirty="0" err="1"/>
              <a:t>Operator</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6804C7-CF9B-47AE-BBB6-BEF8264264FB}"/>
                  </a:ext>
                </a:extLst>
              </p:cNvPr>
              <p:cNvSpPr txBox="1"/>
              <p:nvPr/>
            </p:nvSpPr>
            <p:spPr>
              <a:xfrm>
                <a:off x="3946699" y="2341148"/>
                <a:ext cx="48963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𝐸</m:t>
                      </m:r>
                      <m:r>
                        <a:rPr lang="en-US" sz="2800" i="1" dirty="0" smtClean="0">
                          <a:latin typeface="Cambria Math" panose="02040503050406030204" pitchFamily="18" charset="0"/>
                        </a:rPr>
                        <m:t>[</m:t>
                      </m:r>
                      <m:r>
                        <a:rPr lang="en-US" sz="2800" i="1" dirty="0" smtClean="0">
                          <a:latin typeface="Cambria Math" panose="02040503050406030204" pitchFamily="18" charset="0"/>
                        </a:rPr>
                        <m:t>𝑌</m:t>
                      </m:r>
                      <m:r>
                        <a:rPr lang="en-US" sz="2800" i="1" dirty="0" smtClean="0">
                          <a:latin typeface="Cambria Math" panose="02040503050406030204" pitchFamily="18" charset="0"/>
                        </a:rPr>
                        <m:t>| </m:t>
                      </m:r>
                      <m:r>
                        <a:rPr lang="en-US" sz="2800" i="1" dirty="0" smtClean="0">
                          <a:latin typeface="Cambria Math" panose="02040503050406030204" pitchFamily="18" charset="0"/>
                        </a:rPr>
                        <m:t>𝑑𝑜</m:t>
                      </m:r>
                      <m:r>
                        <a:rPr lang="en-US" sz="2800" i="1" dirty="0" smtClean="0">
                          <a:latin typeface="Cambria Math" panose="02040503050406030204" pitchFamily="18" charset="0"/>
                        </a:rPr>
                        <m:t>(</m:t>
                      </m:r>
                      <m:r>
                        <a:rPr lang="en-US" sz="2800" i="1" dirty="0" smtClean="0">
                          <a:latin typeface="Cambria Math" panose="02040503050406030204" pitchFamily="18" charset="0"/>
                        </a:rPr>
                        <m:t>𝑋</m:t>
                      </m:r>
                      <m:r>
                        <a:rPr lang="en-US" sz="2800" i="1" dirty="0" smtClean="0">
                          <a:latin typeface="Cambria Math" panose="02040503050406030204" pitchFamily="18" charset="0"/>
                        </a:rPr>
                        <m:t>=</m:t>
                      </m:r>
                      <m:r>
                        <a:rPr lang="en-US" sz="2800" i="1" dirty="0" smtClean="0">
                          <a:latin typeface="Cambria Math" panose="02040503050406030204" pitchFamily="18" charset="0"/>
                        </a:rPr>
                        <m:t>𝑥</m:t>
                      </m:r>
                      <m:r>
                        <a:rPr lang="en-US" sz="2800" i="1" dirty="0" smtClean="0">
                          <a:latin typeface="Cambria Math" panose="02040503050406030204" pitchFamily="18" charset="0"/>
                        </a:rPr>
                        <m:t>)]≠ </m:t>
                      </m:r>
                      <m:r>
                        <a:rPr lang="en-US" sz="2800" i="1" dirty="0" smtClean="0">
                          <a:latin typeface="Cambria Math" panose="02040503050406030204" pitchFamily="18" charset="0"/>
                        </a:rPr>
                        <m:t>𝐸</m:t>
                      </m:r>
                      <m:r>
                        <a:rPr lang="en-US" sz="2800" i="1" dirty="0" smtClean="0">
                          <a:latin typeface="Cambria Math" panose="02040503050406030204" pitchFamily="18" charset="0"/>
                        </a:rPr>
                        <m:t>[</m:t>
                      </m:r>
                      <m:r>
                        <a:rPr lang="en-US" sz="2800" i="1" dirty="0" smtClean="0">
                          <a:latin typeface="Cambria Math" panose="02040503050406030204" pitchFamily="18" charset="0"/>
                        </a:rPr>
                        <m:t>𝑌</m:t>
                      </m:r>
                      <m:r>
                        <a:rPr lang="en-US" sz="2800" i="1" dirty="0" smtClean="0">
                          <a:latin typeface="Cambria Math" panose="02040503050406030204" pitchFamily="18" charset="0"/>
                        </a:rPr>
                        <m:t> | </m:t>
                      </m:r>
                      <m:r>
                        <a:rPr lang="en-US" sz="2800" i="1" dirty="0" smtClean="0">
                          <a:latin typeface="Cambria Math" panose="02040503050406030204" pitchFamily="18" charset="0"/>
                        </a:rPr>
                        <m:t>𝑋</m:t>
                      </m:r>
                      <m:r>
                        <a:rPr lang="en-US" sz="2800" i="1" dirty="0" smtClean="0">
                          <a:latin typeface="Cambria Math" panose="02040503050406030204" pitchFamily="18" charset="0"/>
                        </a:rPr>
                        <m:t>]</m:t>
                      </m:r>
                    </m:oMath>
                  </m:oMathPara>
                </a14:m>
                <a:endParaRPr lang="en-US" sz="2800" dirty="0"/>
              </a:p>
            </p:txBody>
          </p:sp>
        </mc:Choice>
        <mc:Fallback xmlns="">
          <p:sp>
            <p:nvSpPr>
              <p:cNvPr id="4" name="TextBox 3">
                <a:extLst>
                  <a:ext uri="{FF2B5EF4-FFF2-40B4-BE49-F238E27FC236}">
                    <a16:creationId xmlns:a16="http://schemas.microsoft.com/office/drawing/2014/main" id="{AE6804C7-CF9B-47AE-BBB6-BEF8264264FB}"/>
                  </a:ext>
                </a:extLst>
              </p:cNvPr>
              <p:cNvSpPr txBox="1">
                <a:spLocks noRot="1" noChangeAspect="1" noMove="1" noResize="1" noEditPoints="1" noAdjustHandles="1" noChangeArrowheads="1" noChangeShapeType="1" noTextEdit="1"/>
              </p:cNvSpPr>
              <p:nvPr/>
            </p:nvSpPr>
            <p:spPr>
              <a:xfrm>
                <a:off x="3946699" y="2341148"/>
                <a:ext cx="4896301" cy="52322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21331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3FD31D-D3A5-41C7-9237-FA07E2C76F52}"/>
              </a:ext>
            </a:extLst>
          </p:cNvPr>
          <p:cNvSpPr>
            <a:spLocks noGrp="1"/>
          </p:cNvSpPr>
          <p:nvPr>
            <p:ph type="body" sz="quarter" idx="13"/>
          </p:nvPr>
        </p:nvSpPr>
        <p:spPr>
          <a:xfrm>
            <a:off x="478370" y="1282046"/>
            <a:ext cx="10560334" cy="4489947"/>
          </a:xfrm>
        </p:spPr>
        <p:txBody>
          <a:bodyPr/>
          <a:lstStyle/>
          <a:p>
            <a:r>
              <a:rPr lang="pt-BR" dirty="0"/>
              <a:t>Can I predict the outcome of </a:t>
            </a:r>
            <a:r>
              <a:rPr lang="pt-BR" dirty="0" err="1"/>
              <a:t>an</a:t>
            </a:r>
            <a:r>
              <a:rPr lang="pt-BR" dirty="0"/>
              <a:t> </a:t>
            </a:r>
            <a:r>
              <a:rPr lang="pt-BR" dirty="0" err="1"/>
              <a:t>intervention</a:t>
            </a:r>
            <a:r>
              <a:rPr lang="pt-BR" dirty="0"/>
              <a:t>?</a:t>
            </a:r>
          </a:p>
          <a:p>
            <a:endParaRPr lang="pt-BR" dirty="0"/>
          </a:p>
          <a:p>
            <a:pPr algn="ctr"/>
            <a:r>
              <a:rPr lang="pt-BR" b="1" dirty="0"/>
              <a:t>A causal quantity is identifiable if it can be written as a function of the observed variables.</a:t>
            </a:r>
          </a:p>
          <a:p>
            <a:endParaRPr lang="en-US" dirty="0"/>
          </a:p>
          <a:p>
            <a:r>
              <a:rPr lang="en-US" dirty="0"/>
              <a:t>In other words. If I observe an infinite amount of data from my processes can I make a prediction under intervention?</a:t>
            </a:r>
          </a:p>
          <a:p>
            <a:endParaRPr lang="en-US" dirty="0"/>
          </a:p>
          <a:p>
            <a:r>
              <a:rPr lang="en-US" dirty="0"/>
              <a:t>Can I use the observable joint distribution to make a prediction about some other joint distribution (which is the one that I intervened)?</a:t>
            </a:r>
          </a:p>
          <a:p>
            <a:endParaRPr lang="pt-BR" dirty="0"/>
          </a:p>
        </p:txBody>
      </p:sp>
      <p:sp>
        <p:nvSpPr>
          <p:cNvPr id="3" name="Title 2">
            <a:extLst>
              <a:ext uri="{FF2B5EF4-FFF2-40B4-BE49-F238E27FC236}">
                <a16:creationId xmlns:a16="http://schemas.microsoft.com/office/drawing/2014/main" id="{C2AD9FB5-7222-4077-94DD-15D8D00DD9E6}"/>
              </a:ext>
            </a:extLst>
          </p:cNvPr>
          <p:cNvSpPr>
            <a:spLocks noGrp="1"/>
          </p:cNvSpPr>
          <p:nvPr>
            <p:ph type="title"/>
          </p:nvPr>
        </p:nvSpPr>
        <p:spPr/>
        <p:txBody>
          <a:bodyPr/>
          <a:lstStyle/>
          <a:p>
            <a:r>
              <a:rPr lang="pt-BR" dirty="0"/>
              <a:t>Identifiability</a:t>
            </a:r>
            <a:endParaRPr lang="en-US" dirty="0"/>
          </a:p>
        </p:txBody>
      </p:sp>
    </p:spTree>
    <p:extLst>
      <p:ext uri="{BB962C8B-B14F-4D97-AF65-F5344CB8AC3E}">
        <p14:creationId xmlns:p14="http://schemas.microsoft.com/office/powerpoint/2010/main" val="40524021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FFE31E-D415-442D-B6FF-68A2F60C5B3F}"/>
              </a:ext>
            </a:extLst>
          </p:cNvPr>
          <p:cNvSpPr>
            <a:spLocks noGrp="1"/>
          </p:cNvSpPr>
          <p:nvPr>
            <p:ph type="body" sz="quarter" idx="13"/>
          </p:nvPr>
        </p:nvSpPr>
        <p:spPr>
          <a:xfrm>
            <a:off x="478369" y="1282046"/>
            <a:ext cx="11474451" cy="5246564"/>
          </a:xfrm>
        </p:spPr>
        <p:txBody>
          <a:bodyPr/>
          <a:lstStyle/>
          <a:p>
            <a:pPr lvl="1"/>
            <a:r>
              <a:rPr lang="en-US" dirty="0"/>
              <a:t>Markov Factorization</a:t>
            </a:r>
          </a:p>
          <a:p>
            <a:pPr lvl="1"/>
            <a:r>
              <a:rPr lang="en-US" dirty="0"/>
              <a:t>Reichenbach’s Common Cause Principle </a:t>
            </a:r>
          </a:p>
          <a:p>
            <a:pPr lvl="1"/>
            <a:endParaRPr lang="en-US" dirty="0"/>
          </a:p>
          <a:p>
            <a:pPr lvl="1"/>
            <a:endParaRPr lang="en-US" dirty="0"/>
          </a:p>
          <a:p>
            <a:pPr lvl="1"/>
            <a:r>
              <a:rPr lang="en-US" dirty="0"/>
              <a:t>d-Separation </a:t>
            </a:r>
          </a:p>
          <a:p>
            <a:pPr lvl="1"/>
            <a:r>
              <a:rPr lang="en-US" dirty="0"/>
              <a:t>Markov-Blanket</a:t>
            </a:r>
          </a:p>
          <a:p>
            <a:pPr lvl="1"/>
            <a:r>
              <a:rPr lang="en-US" dirty="0"/>
              <a:t>Causal Markov Condition</a:t>
            </a:r>
          </a:p>
          <a:p>
            <a:pPr lvl="1"/>
            <a:endParaRPr lang="en-US" dirty="0"/>
          </a:p>
          <a:p>
            <a:pPr lvl="1"/>
            <a:r>
              <a:rPr lang="en-US" dirty="0"/>
              <a:t>do-Operator</a:t>
            </a:r>
          </a:p>
          <a:p>
            <a:pPr lvl="1"/>
            <a:r>
              <a:rPr lang="en-US" dirty="0"/>
              <a:t>Back-door criteria</a:t>
            </a:r>
          </a:p>
          <a:p>
            <a:pPr lvl="1"/>
            <a:r>
              <a:rPr lang="en-US" dirty="0"/>
              <a:t>Adjustment</a:t>
            </a:r>
          </a:p>
          <a:p>
            <a:endParaRPr lang="en-US" dirty="0"/>
          </a:p>
        </p:txBody>
      </p:sp>
      <p:sp>
        <p:nvSpPr>
          <p:cNvPr id="2" name="Title 1">
            <a:extLst>
              <a:ext uri="{FF2B5EF4-FFF2-40B4-BE49-F238E27FC236}">
                <a16:creationId xmlns:a16="http://schemas.microsoft.com/office/drawing/2014/main" id="{8794045A-3936-49CD-8DD7-D240F8D56B4F}"/>
              </a:ext>
            </a:extLst>
          </p:cNvPr>
          <p:cNvSpPr>
            <a:spLocks noGrp="1"/>
          </p:cNvSpPr>
          <p:nvPr>
            <p:ph type="title"/>
          </p:nvPr>
        </p:nvSpPr>
        <p:spPr>
          <a:xfrm>
            <a:off x="478369" y="144001"/>
            <a:ext cx="9934258" cy="555840"/>
          </a:xfrm>
        </p:spPr>
        <p:txBody>
          <a:bodyPr/>
          <a:lstStyle/>
          <a:p>
            <a:r>
              <a:rPr lang="en-US" dirty="0"/>
              <a:t>From Bayesian Network Methods to Robust ML</a:t>
            </a:r>
          </a:p>
        </p:txBody>
      </p:sp>
      <p:sp>
        <p:nvSpPr>
          <p:cNvPr id="9" name="TextBox 8">
            <a:extLst>
              <a:ext uri="{FF2B5EF4-FFF2-40B4-BE49-F238E27FC236}">
                <a16:creationId xmlns:a16="http://schemas.microsoft.com/office/drawing/2014/main" id="{996FB572-09F4-4D5D-A666-A32819F50195}"/>
              </a:ext>
            </a:extLst>
          </p:cNvPr>
          <p:cNvSpPr txBox="1"/>
          <p:nvPr/>
        </p:nvSpPr>
        <p:spPr>
          <a:xfrm>
            <a:off x="7742522" y="1193354"/>
            <a:ext cx="2324911" cy="830997"/>
          </a:xfrm>
          <a:prstGeom prst="rect">
            <a:avLst/>
          </a:prstGeom>
          <a:noFill/>
        </p:spPr>
        <p:txBody>
          <a:bodyPr wrap="square" rtlCol="0">
            <a:spAutoFit/>
          </a:bodyPr>
          <a:lstStyle/>
          <a:p>
            <a:pPr algn="ctr"/>
            <a:r>
              <a:rPr lang="en-US" sz="2400" dirty="0"/>
              <a:t>Scalability &amp; Stability</a:t>
            </a:r>
          </a:p>
        </p:txBody>
      </p:sp>
      <p:sp>
        <p:nvSpPr>
          <p:cNvPr id="10" name="TextBox 9">
            <a:extLst>
              <a:ext uri="{FF2B5EF4-FFF2-40B4-BE49-F238E27FC236}">
                <a16:creationId xmlns:a16="http://schemas.microsoft.com/office/drawing/2014/main" id="{8C703071-6656-44AD-A3C1-B38CA7EE7054}"/>
              </a:ext>
            </a:extLst>
          </p:cNvPr>
          <p:cNvSpPr txBox="1"/>
          <p:nvPr/>
        </p:nvSpPr>
        <p:spPr>
          <a:xfrm>
            <a:off x="7742521" y="3304915"/>
            <a:ext cx="2324911" cy="461665"/>
          </a:xfrm>
          <a:prstGeom prst="rect">
            <a:avLst/>
          </a:prstGeom>
          <a:noFill/>
        </p:spPr>
        <p:txBody>
          <a:bodyPr wrap="square" rtlCol="0">
            <a:spAutoFit/>
          </a:bodyPr>
          <a:lstStyle/>
          <a:p>
            <a:pPr algn="ctr"/>
            <a:r>
              <a:rPr lang="en-US" sz="2400" dirty="0"/>
              <a:t>Modularity</a:t>
            </a:r>
          </a:p>
        </p:txBody>
      </p:sp>
      <p:sp>
        <p:nvSpPr>
          <p:cNvPr id="11" name="TextBox 10">
            <a:extLst>
              <a:ext uri="{FF2B5EF4-FFF2-40B4-BE49-F238E27FC236}">
                <a16:creationId xmlns:a16="http://schemas.microsoft.com/office/drawing/2014/main" id="{D2E7E565-5540-4142-B482-088CC30CB18C}"/>
              </a:ext>
            </a:extLst>
          </p:cNvPr>
          <p:cNvSpPr txBox="1"/>
          <p:nvPr/>
        </p:nvSpPr>
        <p:spPr>
          <a:xfrm>
            <a:off x="7742521" y="5065800"/>
            <a:ext cx="2324911" cy="461665"/>
          </a:xfrm>
          <a:prstGeom prst="rect">
            <a:avLst/>
          </a:prstGeom>
          <a:noFill/>
        </p:spPr>
        <p:txBody>
          <a:bodyPr wrap="square" rtlCol="0">
            <a:spAutoFit/>
          </a:bodyPr>
          <a:lstStyle/>
          <a:p>
            <a:pPr algn="ctr"/>
            <a:r>
              <a:rPr lang="en-US" sz="2400" dirty="0"/>
              <a:t>Ignorability</a:t>
            </a:r>
          </a:p>
        </p:txBody>
      </p:sp>
    </p:spTree>
    <p:extLst>
      <p:ext uri="{BB962C8B-B14F-4D97-AF65-F5344CB8AC3E}">
        <p14:creationId xmlns:p14="http://schemas.microsoft.com/office/powerpoint/2010/main" val="42532927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0770CD-F025-45C4-A0ED-D77F4819C126}"/>
              </a:ext>
            </a:extLst>
          </p:cNvPr>
          <p:cNvSpPr>
            <a:spLocks noGrp="1"/>
          </p:cNvSpPr>
          <p:nvPr>
            <p:ph type="body" sz="quarter" idx="13"/>
          </p:nvPr>
        </p:nvSpPr>
        <p:spPr/>
        <p:txBody>
          <a:bodyPr/>
          <a:lstStyle/>
          <a:p>
            <a:pPr lvl="1"/>
            <a:endParaRPr lang="en-US" dirty="0"/>
          </a:p>
          <a:p>
            <a:pPr lvl="1"/>
            <a:endParaRPr lang="en-US" dirty="0"/>
          </a:p>
          <a:p>
            <a:pPr lvl="1"/>
            <a:endParaRPr lang="en-US" dirty="0"/>
          </a:p>
        </p:txBody>
      </p:sp>
      <p:sp>
        <p:nvSpPr>
          <p:cNvPr id="2" name="Title 1">
            <a:extLst>
              <a:ext uri="{FF2B5EF4-FFF2-40B4-BE49-F238E27FC236}">
                <a16:creationId xmlns:a16="http://schemas.microsoft.com/office/drawing/2014/main" id="{74C683F4-7354-4F83-BD1C-7EB3FB83AFA6}"/>
              </a:ext>
            </a:extLst>
          </p:cNvPr>
          <p:cNvSpPr>
            <a:spLocks noGrp="1"/>
          </p:cNvSpPr>
          <p:nvPr>
            <p:ph type="title"/>
          </p:nvPr>
        </p:nvSpPr>
        <p:spPr/>
        <p:txBody>
          <a:bodyPr/>
          <a:lstStyle/>
          <a:p>
            <a:r>
              <a:rPr lang="en-US" dirty="0"/>
              <a:t>Markov factorization</a:t>
            </a:r>
          </a:p>
        </p:txBody>
      </p:sp>
      <p:sp>
        <p:nvSpPr>
          <p:cNvPr id="4" name="TextBox 3">
            <a:extLst>
              <a:ext uri="{FF2B5EF4-FFF2-40B4-BE49-F238E27FC236}">
                <a16:creationId xmlns:a16="http://schemas.microsoft.com/office/drawing/2014/main" id="{C7B2F57A-4839-49E7-8D33-C92C93FF76D1}"/>
              </a:ext>
            </a:extLst>
          </p:cNvPr>
          <p:cNvSpPr txBox="1"/>
          <p:nvPr/>
        </p:nvSpPr>
        <p:spPr>
          <a:xfrm>
            <a:off x="1990484" y="3995942"/>
            <a:ext cx="8576187" cy="1938992"/>
          </a:xfrm>
          <a:prstGeom prst="rect">
            <a:avLst/>
          </a:prstGeom>
          <a:noFill/>
        </p:spPr>
        <p:txBody>
          <a:bodyPr wrap="square" rtlCol="0">
            <a:spAutoFit/>
          </a:bodyPr>
          <a:lstStyle/>
          <a:p>
            <a:r>
              <a:rPr lang="en-US" sz="2000" dirty="0"/>
              <a:t>If P admits the factorization relative to a DAG G, we can say that the DAG represents the probability function P, i.e., G and P are compatible or that P is Markov relative to G.  </a:t>
            </a:r>
          </a:p>
          <a:p>
            <a:endParaRPr lang="en-US" sz="2000" dirty="0"/>
          </a:p>
          <a:p>
            <a:r>
              <a:rPr lang="en-US" sz="2000" dirty="0"/>
              <a:t>We can also say that the Graph G induces the probability P.</a:t>
            </a:r>
          </a:p>
          <a:p>
            <a:endParaRPr lang="en-US" sz="20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B78810-A486-4888-8FF1-835DD66D8434}"/>
                  </a:ext>
                </a:extLst>
              </p:cNvPr>
              <p:cNvSpPr/>
              <p:nvPr/>
            </p:nvSpPr>
            <p:spPr>
              <a:xfrm>
                <a:off x="1399379" y="1973400"/>
                <a:ext cx="5581849" cy="988540"/>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i="1">
                          <a:latin typeface="Cambria Math" panose="02040503050406030204" pitchFamily="18" charset="0"/>
                        </a:rPr>
                        <m:t>) =</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r>
                            <a:rPr lang="en-US" sz="2400" i="1">
                              <a:latin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 </m:t>
                              </m:r>
                            </m:e>
                          </m:d>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𝑃𝑎𝑟𝑒𝑛𝑡𝑠</m:t>
                              </m:r>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nary>
                    </m:oMath>
                  </m:oMathPara>
                </a14:m>
                <a:endParaRPr lang="en-US" sz="2400" dirty="0"/>
              </a:p>
            </p:txBody>
          </p:sp>
        </mc:Choice>
        <mc:Fallback xmlns="">
          <p:sp>
            <p:nvSpPr>
              <p:cNvPr id="5" name="Rectangle 4">
                <a:extLst>
                  <a:ext uri="{FF2B5EF4-FFF2-40B4-BE49-F238E27FC236}">
                    <a16:creationId xmlns:a16="http://schemas.microsoft.com/office/drawing/2014/main" id="{5FB78810-A486-4888-8FF1-835DD66D8434}"/>
                  </a:ext>
                </a:extLst>
              </p:cNvPr>
              <p:cNvSpPr>
                <a:spLocks noRot="1" noChangeAspect="1" noMove="1" noResize="1" noEditPoints="1" noAdjustHandles="1" noChangeArrowheads="1" noChangeShapeType="1" noTextEdit="1"/>
              </p:cNvSpPr>
              <p:nvPr/>
            </p:nvSpPr>
            <p:spPr>
              <a:xfrm>
                <a:off x="1399379" y="1973400"/>
                <a:ext cx="5581849" cy="988540"/>
              </a:xfrm>
              <a:prstGeom prst="rect">
                <a:avLst/>
              </a:prstGeom>
              <a:blipFill>
                <a:blip r:embed="rId2"/>
                <a:stretch>
                  <a:fillRect/>
                </a:stretch>
              </a:blipFill>
            </p:spPr>
            <p:txBody>
              <a:bodyPr/>
              <a:lstStyle/>
              <a:p>
                <a:r>
                  <a:rPr lang="en-US">
                    <a:noFill/>
                  </a:rPr>
                  <a:t> </a:t>
                </a:r>
              </a:p>
            </p:txBody>
          </p:sp>
        </mc:Fallback>
      </mc:AlternateContent>
      <p:cxnSp>
        <p:nvCxnSpPr>
          <p:cNvPr id="7" name="Connector: Elbow 6">
            <a:extLst>
              <a:ext uri="{FF2B5EF4-FFF2-40B4-BE49-F238E27FC236}">
                <a16:creationId xmlns:a16="http://schemas.microsoft.com/office/drawing/2014/main" id="{2A0B57D3-5968-41A3-9F30-DF3DADF4D815}"/>
              </a:ext>
            </a:extLst>
          </p:cNvPr>
          <p:cNvCxnSpPr>
            <a:cxnSpLocks/>
          </p:cNvCxnSpPr>
          <p:nvPr/>
        </p:nvCxnSpPr>
        <p:spPr>
          <a:xfrm>
            <a:off x="5622202" y="2697932"/>
            <a:ext cx="841972" cy="469903"/>
          </a:xfrm>
          <a:prstGeom prst="bentConnector3">
            <a:avLst>
              <a:gd name="adj1" fmla="val -53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812B586-3BC3-4092-B19C-38FE43935C8C}"/>
              </a:ext>
            </a:extLst>
          </p:cNvPr>
          <p:cNvSpPr/>
          <p:nvPr/>
        </p:nvSpPr>
        <p:spPr>
          <a:xfrm>
            <a:off x="4906978" y="2595045"/>
            <a:ext cx="1738266" cy="102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622640-99E7-4B9A-AC38-75D70668F63E}"/>
              </a:ext>
            </a:extLst>
          </p:cNvPr>
          <p:cNvSpPr txBox="1"/>
          <p:nvPr/>
        </p:nvSpPr>
        <p:spPr>
          <a:xfrm>
            <a:off x="6464174" y="2961940"/>
            <a:ext cx="2281202" cy="369332"/>
          </a:xfrm>
          <a:prstGeom prst="rect">
            <a:avLst/>
          </a:prstGeom>
          <a:noFill/>
        </p:spPr>
        <p:txBody>
          <a:bodyPr wrap="none" rtlCol="0">
            <a:spAutoFit/>
          </a:bodyPr>
          <a:lstStyle/>
          <a:p>
            <a:r>
              <a:rPr lang="en-US" dirty="0"/>
              <a:t>Causal Markov kernels</a:t>
            </a:r>
          </a:p>
        </p:txBody>
      </p:sp>
    </p:spTree>
    <p:extLst>
      <p:ext uri="{BB962C8B-B14F-4D97-AF65-F5344CB8AC3E}">
        <p14:creationId xmlns:p14="http://schemas.microsoft.com/office/powerpoint/2010/main" val="39772098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650CB-18E1-43B6-9071-3071853EA672}"/>
              </a:ext>
            </a:extLst>
          </p:cNvPr>
          <p:cNvSpPr>
            <a:spLocks noGrp="1"/>
          </p:cNvSpPr>
          <p:nvPr>
            <p:ph type="body" sz="quarter" idx="13"/>
          </p:nvPr>
        </p:nvSpPr>
        <p:spPr/>
        <p:txBody>
          <a:bodyPr>
            <a:normAutofit/>
          </a:bodyPr>
          <a:lstStyle/>
          <a:p>
            <a:r>
              <a:rPr lang="pt-BR" sz="2000" dirty="0"/>
              <a:t>X</a:t>
            </a:r>
            <a:r>
              <a:rPr lang="en-US" sz="2000" dirty="0"/>
              <a:t> and </a:t>
            </a:r>
            <a:r>
              <a:rPr lang="pt-BR" sz="2000" dirty="0"/>
              <a:t>Y</a:t>
            </a:r>
            <a:r>
              <a:rPr lang="en-US" sz="2000" dirty="0"/>
              <a:t> are d-separated if all paths between </a:t>
            </a:r>
            <a:r>
              <a:rPr lang="pt-BR" sz="2000" dirty="0"/>
              <a:t>X</a:t>
            </a:r>
            <a:r>
              <a:rPr lang="en-US" sz="2000" dirty="0"/>
              <a:t> and </a:t>
            </a:r>
            <a:r>
              <a:rPr lang="pt-BR" sz="2000" dirty="0"/>
              <a:t>Y</a:t>
            </a:r>
            <a:r>
              <a:rPr lang="en-US" sz="2000" dirty="0"/>
              <a:t> are blocked by a set Z of nodes, </a:t>
            </a:r>
          </a:p>
          <a:p>
            <a:r>
              <a:rPr lang="en-US" sz="2000" dirty="0"/>
              <a:t>i.e.,  </a:t>
            </a:r>
            <a:r>
              <a:rPr lang="pt-BR" sz="2000" dirty="0"/>
              <a:t>X</a:t>
            </a:r>
            <a:r>
              <a:rPr lang="en-US" sz="2000" baseline="-25000" dirty="0"/>
              <a:t> </a:t>
            </a:r>
            <a:r>
              <a:rPr lang="en-US" sz="2000" dirty="0"/>
              <a:t>ꓕ </a:t>
            </a:r>
            <a:r>
              <a:rPr lang="pt-BR" sz="2000" dirty="0"/>
              <a:t>Y</a:t>
            </a:r>
            <a:r>
              <a:rPr lang="en-US" sz="2000" dirty="0"/>
              <a:t> | Z</a:t>
            </a:r>
          </a:p>
          <a:p>
            <a:endParaRPr lang="en-US" sz="2000" dirty="0"/>
          </a:p>
          <a:p>
            <a:r>
              <a:rPr lang="en-US" sz="2000" dirty="0"/>
              <a:t>The blocking* situations are: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529A4FB2-1EAD-46AD-8208-991962D2837C}"/>
              </a:ext>
            </a:extLst>
          </p:cNvPr>
          <p:cNvSpPr>
            <a:spLocks noGrp="1"/>
          </p:cNvSpPr>
          <p:nvPr>
            <p:ph type="title"/>
          </p:nvPr>
        </p:nvSpPr>
        <p:spPr/>
        <p:txBody>
          <a:bodyPr/>
          <a:lstStyle/>
          <a:p>
            <a:r>
              <a:rPr lang="en-US" dirty="0"/>
              <a:t>d-separation</a:t>
            </a:r>
          </a:p>
        </p:txBody>
      </p:sp>
      <p:sp>
        <p:nvSpPr>
          <p:cNvPr id="6" name="Oval 5">
            <a:extLst>
              <a:ext uri="{FF2B5EF4-FFF2-40B4-BE49-F238E27FC236}">
                <a16:creationId xmlns:a16="http://schemas.microsoft.com/office/drawing/2014/main" id="{1AF766A3-FDBD-4619-8340-F708E2BCB5E7}"/>
              </a:ext>
            </a:extLst>
          </p:cNvPr>
          <p:cNvSpPr/>
          <p:nvPr/>
        </p:nvSpPr>
        <p:spPr>
          <a:xfrm>
            <a:off x="1745224" y="3189734"/>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7" name="Oval 6">
            <a:extLst>
              <a:ext uri="{FF2B5EF4-FFF2-40B4-BE49-F238E27FC236}">
                <a16:creationId xmlns:a16="http://schemas.microsoft.com/office/drawing/2014/main" id="{0C1C9682-D541-4DEE-BA75-13537EAA1741}"/>
              </a:ext>
            </a:extLst>
          </p:cNvPr>
          <p:cNvSpPr/>
          <p:nvPr/>
        </p:nvSpPr>
        <p:spPr>
          <a:xfrm>
            <a:off x="3168443" y="3189734"/>
            <a:ext cx="907026" cy="479322"/>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dirty="0"/>
          </a:p>
        </p:txBody>
      </p:sp>
      <p:sp>
        <p:nvSpPr>
          <p:cNvPr id="8" name="Oval 7">
            <a:extLst>
              <a:ext uri="{FF2B5EF4-FFF2-40B4-BE49-F238E27FC236}">
                <a16:creationId xmlns:a16="http://schemas.microsoft.com/office/drawing/2014/main" id="{4AA53D7B-1CEB-4AA7-8BC9-729AF1BEC68E}"/>
              </a:ext>
            </a:extLst>
          </p:cNvPr>
          <p:cNvSpPr/>
          <p:nvPr/>
        </p:nvSpPr>
        <p:spPr>
          <a:xfrm>
            <a:off x="4569539" y="3189734"/>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10" name="Straight Arrow Connector 9">
            <a:extLst>
              <a:ext uri="{FF2B5EF4-FFF2-40B4-BE49-F238E27FC236}">
                <a16:creationId xmlns:a16="http://schemas.microsoft.com/office/drawing/2014/main" id="{220183FA-5CC0-4CB0-B8F1-11BDCD36C51C}"/>
              </a:ext>
            </a:extLst>
          </p:cNvPr>
          <p:cNvCxnSpPr>
            <a:endCxn id="7" idx="2"/>
          </p:cNvCxnSpPr>
          <p:nvPr/>
        </p:nvCxnSpPr>
        <p:spPr>
          <a:xfrm>
            <a:off x="2652250" y="3425708"/>
            <a:ext cx="516193" cy="368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B042D6-4A68-4C41-B93C-2716F1BFF9E2}"/>
              </a:ext>
            </a:extLst>
          </p:cNvPr>
          <p:cNvCxnSpPr>
            <a:cxnSpLocks/>
            <a:stCxn id="7" idx="6"/>
            <a:endCxn id="8" idx="2"/>
          </p:cNvCxnSpPr>
          <p:nvPr/>
        </p:nvCxnSpPr>
        <p:spPr>
          <a:xfrm>
            <a:off x="4075469" y="3429395"/>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83DBFA3-A106-4CF2-800E-17ACB2FAA94F}"/>
              </a:ext>
            </a:extLst>
          </p:cNvPr>
          <p:cNvSpPr/>
          <p:nvPr/>
        </p:nvSpPr>
        <p:spPr>
          <a:xfrm>
            <a:off x="1745224" y="3777211"/>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17" name="Oval 16">
            <a:extLst>
              <a:ext uri="{FF2B5EF4-FFF2-40B4-BE49-F238E27FC236}">
                <a16:creationId xmlns:a16="http://schemas.microsoft.com/office/drawing/2014/main" id="{CAD7EFD1-0B96-440A-AF05-29C6ACD68656}"/>
              </a:ext>
            </a:extLst>
          </p:cNvPr>
          <p:cNvSpPr/>
          <p:nvPr/>
        </p:nvSpPr>
        <p:spPr>
          <a:xfrm>
            <a:off x="3168443" y="3777211"/>
            <a:ext cx="907026" cy="479322"/>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dirty="0"/>
          </a:p>
        </p:txBody>
      </p:sp>
      <p:sp>
        <p:nvSpPr>
          <p:cNvPr id="18" name="Oval 17">
            <a:extLst>
              <a:ext uri="{FF2B5EF4-FFF2-40B4-BE49-F238E27FC236}">
                <a16:creationId xmlns:a16="http://schemas.microsoft.com/office/drawing/2014/main" id="{B21CDFDA-4DAD-42D1-B139-992C38001478}"/>
              </a:ext>
            </a:extLst>
          </p:cNvPr>
          <p:cNvSpPr/>
          <p:nvPr/>
        </p:nvSpPr>
        <p:spPr>
          <a:xfrm>
            <a:off x="4569539" y="3777211"/>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19" name="Straight Arrow Connector 18">
            <a:extLst>
              <a:ext uri="{FF2B5EF4-FFF2-40B4-BE49-F238E27FC236}">
                <a16:creationId xmlns:a16="http://schemas.microsoft.com/office/drawing/2014/main" id="{74779B73-3DC8-4AD3-80FE-D8BAAE85D148}"/>
              </a:ext>
            </a:extLst>
          </p:cNvPr>
          <p:cNvCxnSpPr>
            <a:endCxn id="17" idx="2"/>
          </p:cNvCxnSpPr>
          <p:nvPr/>
        </p:nvCxnSpPr>
        <p:spPr>
          <a:xfrm>
            <a:off x="2671915" y="4013185"/>
            <a:ext cx="496528" cy="3687"/>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360038-0877-4112-8EC3-4812C4E8F150}"/>
              </a:ext>
            </a:extLst>
          </p:cNvPr>
          <p:cNvCxnSpPr>
            <a:cxnSpLocks/>
            <a:stCxn id="17" idx="6"/>
            <a:endCxn id="18" idx="2"/>
          </p:cNvCxnSpPr>
          <p:nvPr/>
        </p:nvCxnSpPr>
        <p:spPr>
          <a:xfrm>
            <a:off x="4075469" y="4016872"/>
            <a:ext cx="494070"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4B0A7A5-F723-480D-A170-CBFDC6B5A1B8}"/>
              </a:ext>
            </a:extLst>
          </p:cNvPr>
          <p:cNvSpPr/>
          <p:nvPr/>
        </p:nvSpPr>
        <p:spPr>
          <a:xfrm>
            <a:off x="1745224" y="4359774"/>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22" name="Oval 21">
            <a:extLst>
              <a:ext uri="{FF2B5EF4-FFF2-40B4-BE49-F238E27FC236}">
                <a16:creationId xmlns:a16="http://schemas.microsoft.com/office/drawing/2014/main" id="{91E85DC9-7BE0-4D17-AB66-73252EB5C598}"/>
              </a:ext>
            </a:extLst>
          </p:cNvPr>
          <p:cNvSpPr/>
          <p:nvPr/>
        </p:nvSpPr>
        <p:spPr>
          <a:xfrm>
            <a:off x="3168443" y="4359774"/>
            <a:ext cx="907026" cy="479322"/>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Z</a:t>
            </a:r>
          </a:p>
        </p:txBody>
      </p:sp>
      <p:sp>
        <p:nvSpPr>
          <p:cNvPr id="23" name="Oval 22">
            <a:extLst>
              <a:ext uri="{FF2B5EF4-FFF2-40B4-BE49-F238E27FC236}">
                <a16:creationId xmlns:a16="http://schemas.microsoft.com/office/drawing/2014/main" id="{63BD42C0-139F-4494-99D3-7AC493B45F5B}"/>
              </a:ext>
            </a:extLst>
          </p:cNvPr>
          <p:cNvSpPr/>
          <p:nvPr/>
        </p:nvSpPr>
        <p:spPr>
          <a:xfrm>
            <a:off x="4569539" y="4359774"/>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24" name="Straight Arrow Connector 23">
            <a:extLst>
              <a:ext uri="{FF2B5EF4-FFF2-40B4-BE49-F238E27FC236}">
                <a16:creationId xmlns:a16="http://schemas.microsoft.com/office/drawing/2014/main" id="{A403A4E8-C03F-4EF5-B0EC-3EBFE69510D2}"/>
              </a:ext>
            </a:extLst>
          </p:cNvPr>
          <p:cNvCxnSpPr>
            <a:cxnSpLocks/>
            <a:stCxn id="21" idx="6"/>
            <a:endCxn id="22" idx="2"/>
          </p:cNvCxnSpPr>
          <p:nvPr/>
        </p:nvCxnSpPr>
        <p:spPr>
          <a:xfrm>
            <a:off x="2652250" y="4599435"/>
            <a:ext cx="516193"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FA939D-4DF7-48F4-A54D-C40D798C5A46}"/>
              </a:ext>
            </a:extLst>
          </p:cNvPr>
          <p:cNvCxnSpPr>
            <a:cxnSpLocks/>
            <a:stCxn id="22" idx="6"/>
            <a:endCxn id="23" idx="2"/>
          </p:cNvCxnSpPr>
          <p:nvPr/>
        </p:nvCxnSpPr>
        <p:spPr>
          <a:xfrm>
            <a:off x="4075469" y="4599435"/>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5ADF669-90E3-4CAC-A27B-5B3C7ADE67D0}"/>
              </a:ext>
            </a:extLst>
          </p:cNvPr>
          <p:cNvSpPr/>
          <p:nvPr/>
        </p:nvSpPr>
        <p:spPr>
          <a:xfrm>
            <a:off x="1745224" y="493865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27" name="Oval 26">
            <a:extLst>
              <a:ext uri="{FF2B5EF4-FFF2-40B4-BE49-F238E27FC236}">
                <a16:creationId xmlns:a16="http://schemas.microsoft.com/office/drawing/2014/main" id="{5BEE846E-64C7-4CF5-B84D-46AFAB0B51E5}"/>
              </a:ext>
            </a:extLst>
          </p:cNvPr>
          <p:cNvSpPr/>
          <p:nvPr/>
        </p:nvSpPr>
        <p:spPr>
          <a:xfrm>
            <a:off x="3168443" y="493865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Z</a:t>
            </a:r>
          </a:p>
        </p:txBody>
      </p:sp>
      <p:sp>
        <p:nvSpPr>
          <p:cNvPr id="28" name="Oval 27">
            <a:extLst>
              <a:ext uri="{FF2B5EF4-FFF2-40B4-BE49-F238E27FC236}">
                <a16:creationId xmlns:a16="http://schemas.microsoft.com/office/drawing/2014/main" id="{2BE90668-51F3-4E9A-B054-AA7EC295C328}"/>
              </a:ext>
            </a:extLst>
          </p:cNvPr>
          <p:cNvSpPr/>
          <p:nvPr/>
        </p:nvSpPr>
        <p:spPr>
          <a:xfrm>
            <a:off x="4569539" y="4938650"/>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29" name="Straight Arrow Connector 28">
            <a:extLst>
              <a:ext uri="{FF2B5EF4-FFF2-40B4-BE49-F238E27FC236}">
                <a16:creationId xmlns:a16="http://schemas.microsoft.com/office/drawing/2014/main" id="{DE070384-8F0B-4BDE-AA58-40A0C0E690CC}"/>
              </a:ext>
            </a:extLst>
          </p:cNvPr>
          <p:cNvCxnSpPr>
            <a:cxnSpLocks/>
            <a:stCxn id="26" idx="6"/>
            <a:endCxn id="27" idx="2"/>
          </p:cNvCxnSpPr>
          <p:nvPr/>
        </p:nvCxnSpPr>
        <p:spPr>
          <a:xfrm>
            <a:off x="2652250" y="5178311"/>
            <a:ext cx="516193"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FAA6B8-D851-4EC0-BEE8-BAB80E1BAC65}"/>
              </a:ext>
            </a:extLst>
          </p:cNvPr>
          <p:cNvCxnSpPr>
            <a:cxnSpLocks/>
            <a:stCxn id="27" idx="6"/>
            <a:endCxn id="28" idx="2"/>
          </p:cNvCxnSpPr>
          <p:nvPr/>
        </p:nvCxnSpPr>
        <p:spPr>
          <a:xfrm>
            <a:off x="4075469" y="5178311"/>
            <a:ext cx="494070"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CE61511-603E-4416-8406-B1ECD9220EF1}"/>
              </a:ext>
            </a:extLst>
          </p:cNvPr>
          <p:cNvSpPr txBox="1"/>
          <p:nvPr/>
        </p:nvSpPr>
        <p:spPr>
          <a:xfrm>
            <a:off x="5832987" y="3536008"/>
            <a:ext cx="907026" cy="400110"/>
          </a:xfrm>
          <a:prstGeom prst="rect">
            <a:avLst/>
          </a:prstGeom>
          <a:noFill/>
        </p:spPr>
        <p:txBody>
          <a:bodyPr wrap="square" rtlCol="0">
            <a:spAutoFit/>
          </a:bodyPr>
          <a:lstStyle/>
          <a:p>
            <a:r>
              <a:rPr lang="pt-BR" sz="2000" dirty="0"/>
              <a:t>Pipe</a:t>
            </a:r>
            <a:endParaRPr lang="en-US" sz="2000" dirty="0"/>
          </a:p>
        </p:txBody>
      </p:sp>
      <p:sp>
        <p:nvSpPr>
          <p:cNvPr id="32" name="TextBox 31">
            <a:extLst>
              <a:ext uri="{FF2B5EF4-FFF2-40B4-BE49-F238E27FC236}">
                <a16:creationId xmlns:a16="http://schemas.microsoft.com/office/drawing/2014/main" id="{09C295D9-27A4-4ED8-A8D2-02E645B2A721}"/>
              </a:ext>
            </a:extLst>
          </p:cNvPr>
          <p:cNvSpPr txBox="1"/>
          <p:nvPr/>
        </p:nvSpPr>
        <p:spPr>
          <a:xfrm>
            <a:off x="7820166" y="4851458"/>
            <a:ext cx="3675148" cy="707886"/>
          </a:xfrm>
          <a:prstGeom prst="rect">
            <a:avLst/>
          </a:prstGeom>
          <a:noFill/>
        </p:spPr>
        <p:txBody>
          <a:bodyPr wrap="square" rtlCol="0">
            <a:spAutoFit/>
          </a:bodyPr>
          <a:lstStyle/>
          <a:p>
            <a:r>
              <a:rPr lang="pt-BR" sz="2000" dirty="0"/>
              <a:t>Already blocked </a:t>
            </a:r>
            <a:r>
              <a:rPr lang="pt-BR" sz="2000" u="sng" dirty="0"/>
              <a:t>without</a:t>
            </a:r>
            <a:r>
              <a:rPr lang="pt-BR" sz="2000" dirty="0"/>
              <a:t> conditioning on Z</a:t>
            </a:r>
            <a:endParaRPr lang="en-US" sz="2000" dirty="0"/>
          </a:p>
        </p:txBody>
      </p:sp>
      <p:sp>
        <p:nvSpPr>
          <p:cNvPr id="33" name="TextBox 32">
            <a:extLst>
              <a:ext uri="{FF2B5EF4-FFF2-40B4-BE49-F238E27FC236}">
                <a16:creationId xmlns:a16="http://schemas.microsoft.com/office/drawing/2014/main" id="{0AEB4DED-D867-4546-A05E-07286890AB51}"/>
              </a:ext>
            </a:extLst>
          </p:cNvPr>
          <p:cNvSpPr txBox="1"/>
          <p:nvPr/>
        </p:nvSpPr>
        <p:spPr>
          <a:xfrm>
            <a:off x="5832987" y="4989957"/>
            <a:ext cx="1614762" cy="400110"/>
          </a:xfrm>
          <a:prstGeom prst="rect">
            <a:avLst/>
          </a:prstGeom>
          <a:noFill/>
        </p:spPr>
        <p:txBody>
          <a:bodyPr wrap="square" rtlCol="0">
            <a:spAutoFit/>
          </a:bodyPr>
          <a:lstStyle/>
          <a:p>
            <a:r>
              <a:rPr lang="pt-BR" sz="2000" dirty="0"/>
              <a:t>Collider</a:t>
            </a:r>
            <a:endParaRPr lang="en-US" sz="2000" dirty="0"/>
          </a:p>
        </p:txBody>
      </p:sp>
      <p:sp>
        <p:nvSpPr>
          <p:cNvPr id="34" name="TextBox 33">
            <a:extLst>
              <a:ext uri="{FF2B5EF4-FFF2-40B4-BE49-F238E27FC236}">
                <a16:creationId xmlns:a16="http://schemas.microsoft.com/office/drawing/2014/main" id="{C265B66A-8CA6-4648-B478-C873810100DB}"/>
              </a:ext>
            </a:extLst>
          </p:cNvPr>
          <p:cNvSpPr txBox="1"/>
          <p:nvPr/>
        </p:nvSpPr>
        <p:spPr>
          <a:xfrm>
            <a:off x="5832987" y="4427979"/>
            <a:ext cx="907026" cy="400110"/>
          </a:xfrm>
          <a:prstGeom prst="rect">
            <a:avLst/>
          </a:prstGeom>
          <a:noFill/>
        </p:spPr>
        <p:txBody>
          <a:bodyPr wrap="square" rtlCol="0">
            <a:spAutoFit/>
          </a:bodyPr>
          <a:lstStyle/>
          <a:p>
            <a:r>
              <a:rPr lang="pt-BR" sz="2000" dirty="0"/>
              <a:t>Fork</a:t>
            </a:r>
            <a:endParaRPr lang="en-US" sz="2000" dirty="0"/>
          </a:p>
        </p:txBody>
      </p:sp>
      <p:sp>
        <p:nvSpPr>
          <p:cNvPr id="35" name="TextBox 34">
            <a:extLst>
              <a:ext uri="{FF2B5EF4-FFF2-40B4-BE49-F238E27FC236}">
                <a16:creationId xmlns:a16="http://schemas.microsoft.com/office/drawing/2014/main" id="{9F6D68D8-DC39-43F1-9BBE-91B5C54DC287}"/>
              </a:ext>
            </a:extLst>
          </p:cNvPr>
          <p:cNvSpPr txBox="1"/>
          <p:nvPr/>
        </p:nvSpPr>
        <p:spPr>
          <a:xfrm>
            <a:off x="7693566" y="3781648"/>
            <a:ext cx="2506347" cy="707886"/>
          </a:xfrm>
          <a:prstGeom prst="rect">
            <a:avLst/>
          </a:prstGeom>
          <a:noFill/>
        </p:spPr>
        <p:txBody>
          <a:bodyPr wrap="square" rtlCol="0">
            <a:spAutoFit/>
          </a:bodyPr>
          <a:lstStyle/>
          <a:p>
            <a:pPr algn="ctr"/>
            <a:r>
              <a:rPr lang="pt-BR" sz="2000" dirty="0"/>
              <a:t>Blocked </a:t>
            </a:r>
            <a:r>
              <a:rPr lang="pt-BR" sz="2000" u="sng" dirty="0"/>
              <a:t>only if </a:t>
            </a:r>
            <a:r>
              <a:rPr lang="pt-BR" sz="2000" dirty="0"/>
              <a:t>conditioned on Z</a:t>
            </a:r>
            <a:endParaRPr lang="en-US" sz="2000" dirty="0"/>
          </a:p>
        </p:txBody>
      </p:sp>
      <p:sp>
        <p:nvSpPr>
          <p:cNvPr id="36" name="Right Brace 35">
            <a:extLst>
              <a:ext uri="{FF2B5EF4-FFF2-40B4-BE49-F238E27FC236}">
                <a16:creationId xmlns:a16="http://schemas.microsoft.com/office/drawing/2014/main" id="{DB774772-EA50-4AC0-9E8F-0F3174327EC7}"/>
              </a:ext>
            </a:extLst>
          </p:cNvPr>
          <p:cNvSpPr/>
          <p:nvPr/>
        </p:nvSpPr>
        <p:spPr>
          <a:xfrm>
            <a:off x="5683661" y="3315095"/>
            <a:ext cx="186197" cy="78903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000" dirty="0"/>
          </a:p>
        </p:txBody>
      </p:sp>
      <p:sp>
        <p:nvSpPr>
          <p:cNvPr id="66" name="Right Brace 65">
            <a:extLst>
              <a:ext uri="{FF2B5EF4-FFF2-40B4-BE49-F238E27FC236}">
                <a16:creationId xmlns:a16="http://schemas.microsoft.com/office/drawing/2014/main" id="{1CA7C372-6BC8-4601-A7E5-30740B55293D}"/>
              </a:ext>
            </a:extLst>
          </p:cNvPr>
          <p:cNvSpPr/>
          <p:nvPr/>
        </p:nvSpPr>
        <p:spPr>
          <a:xfrm>
            <a:off x="7399211" y="3506824"/>
            <a:ext cx="219997" cy="133227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000"/>
          </a:p>
        </p:txBody>
      </p:sp>
      <p:cxnSp>
        <p:nvCxnSpPr>
          <p:cNvPr id="68" name="Straight Connector 67">
            <a:extLst>
              <a:ext uri="{FF2B5EF4-FFF2-40B4-BE49-F238E27FC236}">
                <a16:creationId xmlns:a16="http://schemas.microsoft.com/office/drawing/2014/main" id="{C59C6514-FEA4-4AD6-BF1B-8AF4B2AE7B18}"/>
              </a:ext>
            </a:extLst>
          </p:cNvPr>
          <p:cNvCxnSpPr>
            <a:cxnSpLocks/>
            <a:endCxn id="32" idx="1"/>
          </p:cNvCxnSpPr>
          <p:nvPr/>
        </p:nvCxnSpPr>
        <p:spPr>
          <a:xfrm>
            <a:off x="6988629" y="5205401"/>
            <a:ext cx="831537" cy="0"/>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873FEA7-18B6-48E1-A032-EB56B8381AFC}"/>
              </a:ext>
            </a:extLst>
          </p:cNvPr>
          <p:cNvSpPr txBox="1"/>
          <p:nvPr/>
        </p:nvSpPr>
        <p:spPr>
          <a:xfrm>
            <a:off x="1625905" y="6202417"/>
            <a:ext cx="7648723" cy="400110"/>
          </a:xfrm>
          <a:prstGeom prst="rect">
            <a:avLst/>
          </a:prstGeom>
          <a:noFill/>
        </p:spPr>
        <p:txBody>
          <a:bodyPr wrap="square" rtlCol="0">
            <a:spAutoFit/>
          </a:bodyPr>
          <a:lstStyle/>
          <a:p>
            <a:r>
              <a:rPr lang="pt-BR" sz="2000" dirty="0"/>
              <a:t>*grey means blocked (usually by conditioning on it)</a:t>
            </a:r>
            <a:endParaRPr lang="en-US" sz="2000" dirty="0"/>
          </a:p>
        </p:txBody>
      </p:sp>
    </p:spTree>
    <p:extLst>
      <p:ext uri="{BB962C8B-B14F-4D97-AF65-F5344CB8AC3E}">
        <p14:creationId xmlns:p14="http://schemas.microsoft.com/office/powerpoint/2010/main" val="39897364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84C2F21-4C52-4FAD-99DD-6DE32DB87EFB}"/>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963012B0-D2BB-4424-8991-601FAA64996B}"/>
              </a:ext>
            </a:extLst>
          </p:cNvPr>
          <p:cNvSpPr>
            <a:spLocks noGrp="1"/>
          </p:cNvSpPr>
          <p:nvPr>
            <p:ph type="ctrTitle"/>
          </p:nvPr>
        </p:nvSpPr>
        <p:spPr>
          <a:xfrm>
            <a:off x="478367" y="4805681"/>
            <a:ext cx="11228919" cy="664894"/>
          </a:xfrm>
        </p:spPr>
        <p:txBody>
          <a:bodyPr/>
          <a:lstStyle/>
          <a:p>
            <a:r>
              <a:rPr lang="en-US" dirty="0"/>
              <a:t>Consequences of d-Separation</a:t>
            </a:r>
          </a:p>
        </p:txBody>
      </p:sp>
      <p:sp>
        <p:nvSpPr>
          <p:cNvPr id="4" name="Slide Number Placeholder 3">
            <a:extLst>
              <a:ext uri="{FF2B5EF4-FFF2-40B4-BE49-F238E27FC236}">
                <a16:creationId xmlns:a16="http://schemas.microsoft.com/office/drawing/2014/main" id="{9F3D8622-128A-476C-B0CE-9B62561DC493}"/>
              </a:ext>
            </a:extLst>
          </p:cNvPr>
          <p:cNvSpPr>
            <a:spLocks noGrp="1"/>
          </p:cNvSpPr>
          <p:nvPr>
            <p:ph type="sldNum" sz="quarter" idx="4294967295"/>
          </p:nvPr>
        </p:nvSpPr>
        <p:spPr>
          <a:xfrm>
            <a:off x="11420475" y="6486525"/>
            <a:ext cx="771525" cy="260350"/>
          </a:xfrm>
        </p:spPr>
        <p:txBody>
          <a:bodyPr/>
          <a:lstStyle/>
          <a:p>
            <a:fld id="{D9B91DFE-F18F-4C9B-AD43-68939A9281C4}" type="slidenum">
              <a:rPr lang="en-US" smtClean="0"/>
              <a:t>39</a:t>
            </a:fld>
            <a:endParaRPr lang="en-US"/>
          </a:p>
        </p:txBody>
      </p:sp>
    </p:spTree>
    <p:extLst>
      <p:ext uri="{BB962C8B-B14F-4D97-AF65-F5344CB8AC3E}">
        <p14:creationId xmlns:p14="http://schemas.microsoft.com/office/powerpoint/2010/main" val="4148192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0CBC80-B46A-4984-ABBC-BAF54864B73B}"/>
              </a:ext>
            </a:extLst>
          </p:cNvPr>
          <p:cNvPicPr>
            <a:picLocks noChangeAspect="1"/>
          </p:cNvPicPr>
          <p:nvPr/>
        </p:nvPicPr>
        <p:blipFill>
          <a:blip r:embed="rId3"/>
          <a:stretch>
            <a:fillRect/>
          </a:stretch>
        </p:blipFill>
        <p:spPr>
          <a:xfrm>
            <a:off x="317327" y="988389"/>
            <a:ext cx="4639684" cy="3629569"/>
          </a:xfrm>
          <a:prstGeom prst="rect">
            <a:avLst/>
          </a:prstGeom>
        </p:spPr>
      </p:pic>
      <p:sp>
        <p:nvSpPr>
          <p:cNvPr id="3" name="Title 2">
            <a:extLst>
              <a:ext uri="{FF2B5EF4-FFF2-40B4-BE49-F238E27FC236}">
                <a16:creationId xmlns:a16="http://schemas.microsoft.com/office/drawing/2014/main" id="{214A9FEB-1BCB-48F1-A560-F96ECE099BF9}"/>
              </a:ext>
            </a:extLst>
          </p:cNvPr>
          <p:cNvSpPr>
            <a:spLocks noGrp="1"/>
          </p:cNvSpPr>
          <p:nvPr>
            <p:ph type="title"/>
          </p:nvPr>
        </p:nvSpPr>
        <p:spPr/>
        <p:txBody>
          <a:bodyPr/>
          <a:lstStyle/>
          <a:p>
            <a:r>
              <a:rPr lang="en-US" dirty="0"/>
              <a:t>Simpsom Paradox - 2</a:t>
            </a:r>
          </a:p>
        </p:txBody>
      </p:sp>
      <p:pic>
        <p:nvPicPr>
          <p:cNvPr id="4" name="Picture 3">
            <a:extLst>
              <a:ext uri="{FF2B5EF4-FFF2-40B4-BE49-F238E27FC236}">
                <a16:creationId xmlns:a16="http://schemas.microsoft.com/office/drawing/2014/main" id="{8B1050E0-4E0A-4C66-9827-AEBD9DCBD44F}"/>
              </a:ext>
            </a:extLst>
          </p:cNvPr>
          <p:cNvPicPr>
            <a:picLocks noChangeAspect="1"/>
          </p:cNvPicPr>
          <p:nvPr/>
        </p:nvPicPr>
        <p:blipFill>
          <a:blip r:embed="rId4"/>
          <a:stretch>
            <a:fillRect/>
          </a:stretch>
        </p:blipFill>
        <p:spPr>
          <a:xfrm>
            <a:off x="5063069" y="801425"/>
            <a:ext cx="4462418" cy="4003496"/>
          </a:xfrm>
          <a:prstGeom prst="rect">
            <a:avLst/>
          </a:prstGeom>
        </p:spPr>
      </p:pic>
      <p:sp>
        <p:nvSpPr>
          <p:cNvPr id="7" name="Rectangle 6">
            <a:extLst>
              <a:ext uri="{FF2B5EF4-FFF2-40B4-BE49-F238E27FC236}">
                <a16:creationId xmlns:a16="http://schemas.microsoft.com/office/drawing/2014/main" id="{7B133E4B-4AA9-4C0B-9DE3-4063E546C128}"/>
              </a:ext>
            </a:extLst>
          </p:cNvPr>
          <p:cNvSpPr/>
          <p:nvPr/>
        </p:nvSpPr>
        <p:spPr>
          <a:xfrm>
            <a:off x="1596092" y="4651032"/>
            <a:ext cx="9333674" cy="307777"/>
          </a:xfrm>
          <a:prstGeom prst="rect">
            <a:avLst/>
          </a:prstGeom>
        </p:spPr>
        <p:txBody>
          <a:bodyPr wrap="square">
            <a:spAutoFit/>
          </a:bodyPr>
          <a:lstStyle/>
          <a:p>
            <a:r>
              <a:rPr lang="en-US" sz="1400" u="sng" dirty="0"/>
              <a:t>Source</a:t>
            </a:r>
            <a:r>
              <a:rPr lang="en-US" sz="1400" dirty="0"/>
              <a:t>: Pearl, </a:t>
            </a:r>
            <a:r>
              <a:rPr lang="en-US" sz="1400" dirty="0" err="1"/>
              <a:t>Glymour</a:t>
            </a:r>
            <a:r>
              <a:rPr lang="en-US" sz="1400" dirty="0"/>
              <a:t> &amp; Jewell, Causal Inference in Statistics: A Primer, 2016</a:t>
            </a:r>
          </a:p>
        </p:txBody>
      </p:sp>
      <p:sp>
        <p:nvSpPr>
          <p:cNvPr id="8" name="Text Placeholder 1">
            <a:extLst>
              <a:ext uri="{FF2B5EF4-FFF2-40B4-BE49-F238E27FC236}">
                <a16:creationId xmlns:a16="http://schemas.microsoft.com/office/drawing/2014/main" id="{BE7223B0-B224-495C-9355-F414791A024C}"/>
              </a:ext>
            </a:extLst>
          </p:cNvPr>
          <p:cNvSpPr txBox="1">
            <a:spLocks/>
          </p:cNvSpPr>
          <p:nvPr/>
        </p:nvSpPr>
        <p:spPr bwMode="gray">
          <a:xfrm>
            <a:off x="924327" y="5584267"/>
            <a:ext cx="4447396" cy="309315"/>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b="1" dirty="0" err="1"/>
              <a:t>Solution</a:t>
            </a:r>
            <a:r>
              <a:rPr lang="pt-BR" b="1" dirty="0"/>
              <a:t> – </a:t>
            </a:r>
            <a:r>
              <a:rPr lang="pt-BR" b="1" dirty="0" err="1"/>
              <a:t>condition</a:t>
            </a:r>
            <a:r>
              <a:rPr lang="pt-BR" b="1" dirty="0"/>
              <a:t> on age!</a:t>
            </a:r>
            <a:endParaRPr lang="en-US" b="1" dirty="0"/>
          </a:p>
        </p:txBody>
      </p:sp>
      <p:sp>
        <p:nvSpPr>
          <p:cNvPr id="9" name="Oval 8">
            <a:extLst>
              <a:ext uri="{FF2B5EF4-FFF2-40B4-BE49-F238E27FC236}">
                <a16:creationId xmlns:a16="http://schemas.microsoft.com/office/drawing/2014/main" id="{EBE3DBAF-FBDF-45E3-9031-C6BCC7153C70}"/>
              </a:ext>
            </a:extLst>
          </p:cNvPr>
          <p:cNvSpPr/>
          <p:nvPr/>
        </p:nvSpPr>
        <p:spPr>
          <a:xfrm>
            <a:off x="6650943" y="4982983"/>
            <a:ext cx="1666155"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Age</a:t>
            </a:r>
          </a:p>
        </p:txBody>
      </p:sp>
      <p:sp>
        <p:nvSpPr>
          <p:cNvPr id="10" name="Oval 9">
            <a:extLst>
              <a:ext uri="{FF2B5EF4-FFF2-40B4-BE49-F238E27FC236}">
                <a16:creationId xmlns:a16="http://schemas.microsoft.com/office/drawing/2014/main" id="{7E1E7B79-CC03-44EA-82FC-126DFFA6D50D}"/>
              </a:ext>
            </a:extLst>
          </p:cNvPr>
          <p:cNvSpPr/>
          <p:nvPr/>
        </p:nvSpPr>
        <p:spPr>
          <a:xfrm>
            <a:off x="5376805" y="6031710"/>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Exercise</a:t>
            </a:r>
          </a:p>
        </p:txBody>
      </p:sp>
      <p:cxnSp>
        <p:nvCxnSpPr>
          <p:cNvPr id="11" name="Straight Arrow Connector 10">
            <a:extLst>
              <a:ext uri="{FF2B5EF4-FFF2-40B4-BE49-F238E27FC236}">
                <a16:creationId xmlns:a16="http://schemas.microsoft.com/office/drawing/2014/main" id="{9F23D434-6A77-4D51-B9A3-66E4F355A7DF}"/>
              </a:ext>
            </a:extLst>
          </p:cNvPr>
          <p:cNvCxnSpPr>
            <a:cxnSpLocks/>
            <a:stCxn id="9" idx="3"/>
            <a:endCxn id="10" idx="0"/>
          </p:cNvCxnSpPr>
          <p:nvPr/>
        </p:nvCxnSpPr>
        <p:spPr>
          <a:xfrm flipH="1">
            <a:off x="6263369" y="5609501"/>
            <a:ext cx="631577"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5104619-6FDD-4005-A588-AEECDCF81FFD}"/>
              </a:ext>
            </a:extLst>
          </p:cNvPr>
          <p:cNvCxnSpPr>
            <a:cxnSpLocks/>
            <a:stCxn id="9" idx="5"/>
            <a:endCxn id="14" idx="0"/>
          </p:cNvCxnSpPr>
          <p:nvPr/>
        </p:nvCxnSpPr>
        <p:spPr>
          <a:xfrm>
            <a:off x="8073095" y="5609501"/>
            <a:ext cx="621600"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0392872-216B-4755-9920-BBDE0FB5AB5E}"/>
              </a:ext>
            </a:extLst>
          </p:cNvPr>
          <p:cNvCxnSpPr>
            <a:cxnSpLocks/>
            <a:stCxn id="10" idx="6"/>
            <a:endCxn id="14" idx="2"/>
          </p:cNvCxnSpPr>
          <p:nvPr/>
        </p:nvCxnSpPr>
        <p:spPr>
          <a:xfrm>
            <a:off x="7149933" y="6398716"/>
            <a:ext cx="497838"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C664B1A1-F745-4FCA-BDC2-ED1FA2F34984}"/>
              </a:ext>
            </a:extLst>
          </p:cNvPr>
          <p:cNvSpPr/>
          <p:nvPr/>
        </p:nvSpPr>
        <p:spPr>
          <a:xfrm>
            <a:off x="7647771" y="6031710"/>
            <a:ext cx="2093847"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Cholesterol</a:t>
            </a:r>
          </a:p>
        </p:txBody>
      </p:sp>
    </p:spTree>
    <p:extLst>
      <p:ext uri="{BB962C8B-B14F-4D97-AF65-F5344CB8AC3E}">
        <p14:creationId xmlns:p14="http://schemas.microsoft.com/office/powerpoint/2010/main" val="2339587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10"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11FA8-B2C4-40B6-AFD1-4F0C3933C4C9}"/>
              </a:ext>
            </a:extLst>
          </p:cNvPr>
          <p:cNvSpPr>
            <a:spLocks noGrp="1"/>
          </p:cNvSpPr>
          <p:nvPr>
            <p:ph type="body" sz="quarter" idx="13"/>
          </p:nvPr>
        </p:nvSpPr>
        <p:spPr/>
        <p:txBody>
          <a:bodyPr>
            <a:normAutofit/>
          </a:bodyPr>
          <a:lstStyle/>
          <a:p>
            <a:pPr marL="0" indent="0">
              <a:buNone/>
            </a:pPr>
            <a:r>
              <a:rPr lang="en-US" u="sng" dirty="0"/>
              <a:t>Definition:</a:t>
            </a:r>
          </a:p>
          <a:p>
            <a:pPr lvl="1"/>
            <a:r>
              <a:rPr lang="en-US" dirty="0"/>
              <a:t>P is Markov </a:t>
            </a:r>
            <a:r>
              <a:rPr lang="en-US" dirty="0" err="1"/>
              <a:t>w.r.t.</a:t>
            </a:r>
            <a:r>
              <a:rPr lang="en-US" dirty="0"/>
              <a:t> G for all Z, if </a:t>
            </a:r>
            <a:r>
              <a:rPr lang="pt-BR" dirty="0"/>
              <a:t> X</a:t>
            </a:r>
            <a:r>
              <a:rPr lang="en-US" dirty="0"/>
              <a:t>  is d-separated of </a:t>
            </a:r>
            <a:r>
              <a:rPr lang="pt-BR" dirty="0"/>
              <a:t>Y</a:t>
            </a:r>
            <a:r>
              <a:rPr lang="en-US" dirty="0"/>
              <a:t> given Z, i.e.,</a:t>
            </a:r>
            <a:r>
              <a:rPr lang="pt-BR" dirty="0"/>
              <a:t> X</a:t>
            </a:r>
            <a:r>
              <a:rPr lang="en-US" dirty="0"/>
              <a:t> ꓕ </a:t>
            </a:r>
            <a:r>
              <a:rPr lang="pt-BR" dirty="0"/>
              <a:t>Y</a:t>
            </a:r>
            <a:r>
              <a:rPr lang="en-US" dirty="0"/>
              <a:t> | Z </a:t>
            </a:r>
            <a:r>
              <a:rPr lang="pt-BR" sz="2000" dirty="0"/>
              <a:t>[Peters, Janzing &amp; Sch</a:t>
            </a:r>
            <a:r>
              <a:rPr lang="de-DE" sz="2000" dirty="0" err="1"/>
              <a:t>ölkopf</a:t>
            </a:r>
            <a:r>
              <a:rPr lang="de-DE" sz="2000" dirty="0"/>
              <a:t> 201</a:t>
            </a:r>
            <a:r>
              <a:rPr lang="en-US" sz="2000" dirty="0"/>
              <a:t>7]</a:t>
            </a:r>
          </a:p>
          <a:p>
            <a:pPr marL="457200" lvl="1" indent="0">
              <a:buNone/>
            </a:pPr>
            <a:endParaRPr lang="en-US" dirty="0"/>
          </a:p>
          <a:p>
            <a:pPr lvl="1"/>
            <a:r>
              <a:rPr lang="en-US" dirty="0"/>
              <a:t>Hence, for all distinct variables X and Y in G ,if X does not cause Y, then </a:t>
            </a:r>
          </a:p>
          <a:p>
            <a:pPr marL="457200" lvl="1" indent="0">
              <a:buNone/>
            </a:pPr>
            <a:r>
              <a:rPr lang="en-US" dirty="0"/>
              <a:t>P(</a:t>
            </a:r>
            <a:r>
              <a:rPr lang="pt-BR" dirty="0"/>
              <a:t>X </a:t>
            </a:r>
            <a:r>
              <a:rPr lang="en-US" dirty="0"/>
              <a:t>|</a:t>
            </a:r>
            <a:r>
              <a:rPr lang="pt-BR" dirty="0"/>
              <a:t> Y </a:t>
            </a:r>
            <a:r>
              <a:rPr lang="en-US" dirty="0"/>
              <a:t>, Parents(</a:t>
            </a:r>
            <a:r>
              <a:rPr lang="pt-BR" dirty="0"/>
              <a:t>X</a:t>
            </a:r>
            <a:r>
              <a:rPr lang="en-US" dirty="0"/>
              <a:t>)) == P(X | Parents(X)) </a:t>
            </a:r>
            <a:r>
              <a:rPr lang="en-US" sz="2000" dirty="0"/>
              <a:t>[Hausman &amp; Woodward 1999]</a:t>
            </a:r>
          </a:p>
          <a:p>
            <a:pPr marL="457200" lvl="1" indent="0">
              <a:buNone/>
            </a:pPr>
            <a:endParaRPr lang="en-US" sz="2000" dirty="0"/>
          </a:p>
          <a:p>
            <a:pPr marL="0" indent="0">
              <a:buNone/>
            </a:pPr>
            <a:r>
              <a:rPr lang="en-US" u="sng" dirty="0"/>
              <a:t>Intuition</a:t>
            </a:r>
            <a:r>
              <a:rPr lang="en-US" dirty="0"/>
              <a:t>:</a:t>
            </a:r>
          </a:p>
          <a:p>
            <a:pPr marL="457200" lvl="1" indent="0">
              <a:buNone/>
            </a:pPr>
            <a:r>
              <a:rPr lang="en-US" dirty="0"/>
              <a:t>Conditional on its parents, X is independent of every variable in G except its effects </a:t>
            </a:r>
            <a:r>
              <a:rPr lang="en-US" sz="2000" dirty="0"/>
              <a:t>[</a:t>
            </a:r>
            <a:r>
              <a:rPr lang="en-US" sz="2000" dirty="0" err="1"/>
              <a:t>Spirtes</a:t>
            </a:r>
            <a:r>
              <a:rPr lang="en-US" sz="2000" dirty="0"/>
              <a:t>, </a:t>
            </a:r>
            <a:r>
              <a:rPr lang="en-US" sz="2000" dirty="0" err="1"/>
              <a:t>Glymour</a:t>
            </a:r>
            <a:r>
              <a:rPr lang="en-US" sz="2000" dirty="0"/>
              <a:t> &amp; </a:t>
            </a:r>
            <a:r>
              <a:rPr lang="en-US" sz="2000" dirty="0" err="1"/>
              <a:t>Scheines</a:t>
            </a:r>
            <a:r>
              <a:rPr lang="en-US" sz="2000" dirty="0"/>
              <a:t> 1993]</a:t>
            </a:r>
          </a:p>
          <a:p>
            <a:pPr marL="457200" lvl="1" indent="0">
              <a:buNone/>
            </a:pPr>
            <a:endParaRPr lang="en-US" dirty="0"/>
          </a:p>
        </p:txBody>
      </p:sp>
      <p:sp>
        <p:nvSpPr>
          <p:cNvPr id="2" name="Title 1">
            <a:extLst>
              <a:ext uri="{FF2B5EF4-FFF2-40B4-BE49-F238E27FC236}">
                <a16:creationId xmlns:a16="http://schemas.microsoft.com/office/drawing/2014/main" id="{06BD215D-183F-4BB6-A40F-6DB1C9CCC15A}"/>
              </a:ext>
            </a:extLst>
          </p:cNvPr>
          <p:cNvSpPr>
            <a:spLocks noGrp="1"/>
          </p:cNvSpPr>
          <p:nvPr>
            <p:ph type="title"/>
          </p:nvPr>
        </p:nvSpPr>
        <p:spPr/>
        <p:txBody>
          <a:bodyPr/>
          <a:lstStyle/>
          <a:p>
            <a:r>
              <a:rPr lang="en-US" dirty="0"/>
              <a:t>Causal Markov Condition</a:t>
            </a:r>
          </a:p>
        </p:txBody>
      </p:sp>
    </p:spTree>
    <p:extLst>
      <p:ext uri="{BB962C8B-B14F-4D97-AF65-F5344CB8AC3E}">
        <p14:creationId xmlns:p14="http://schemas.microsoft.com/office/powerpoint/2010/main" val="78044972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11FA8-B2C4-40B6-AFD1-4F0C3933C4C9}"/>
              </a:ext>
            </a:extLst>
          </p:cNvPr>
          <p:cNvSpPr>
            <a:spLocks noGrp="1"/>
          </p:cNvSpPr>
          <p:nvPr>
            <p:ph type="body" sz="quarter" idx="13"/>
          </p:nvPr>
        </p:nvSpPr>
        <p:spPr/>
        <p:txBody>
          <a:bodyPr>
            <a:normAutofit/>
          </a:bodyPr>
          <a:lstStyle/>
          <a:p>
            <a:pPr marL="0" indent="0">
              <a:buNone/>
            </a:pPr>
            <a:r>
              <a:rPr lang="en-US" sz="2000" u="sng" dirty="0"/>
              <a:t>Definition</a:t>
            </a:r>
            <a:r>
              <a:rPr lang="en-US" sz="2000" dirty="0"/>
              <a:t>: A Markov Blanket of X consists of all Parents(X), Descendants(X), and Co-Parents(X)</a:t>
            </a:r>
          </a:p>
          <a:p>
            <a:pPr marL="0" indent="0">
              <a:buNone/>
            </a:pPr>
            <a:endParaRPr lang="en-US" sz="2000" dirty="0"/>
          </a:p>
          <a:p>
            <a:pPr marL="0" indent="0">
              <a:buNone/>
            </a:pPr>
            <a:r>
              <a:rPr lang="en-US" sz="2000" u="sng" dirty="0"/>
              <a:t>Intuition:</a:t>
            </a:r>
            <a:r>
              <a:rPr lang="en-US" sz="2000" dirty="0"/>
              <a:t> A node is conditionally independent of the entire network, given its Markov blanket. </a:t>
            </a:r>
          </a:p>
          <a:p>
            <a:pPr lvl="1"/>
            <a:endParaRPr lang="en-US" sz="2000" dirty="0"/>
          </a:p>
          <a:p>
            <a:endParaRPr lang="en-US" sz="2400" dirty="0"/>
          </a:p>
          <a:p>
            <a:endParaRPr lang="en-US" sz="2400" dirty="0"/>
          </a:p>
        </p:txBody>
      </p:sp>
      <p:sp>
        <p:nvSpPr>
          <p:cNvPr id="2" name="Title 1">
            <a:extLst>
              <a:ext uri="{FF2B5EF4-FFF2-40B4-BE49-F238E27FC236}">
                <a16:creationId xmlns:a16="http://schemas.microsoft.com/office/drawing/2014/main" id="{06BD215D-183F-4BB6-A40F-6DB1C9CCC15A}"/>
              </a:ext>
            </a:extLst>
          </p:cNvPr>
          <p:cNvSpPr>
            <a:spLocks noGrp="1"/>
          </p:cNvSpPr>
          <p:nvPr>
            <p:ph type="title"/>
          </p:nvPr>
        </p:nvSpPr>
        <p:spPr/>
        <p:txBody>
          <a:bodyPr/>
          <a:lstStyle/>
          <a:p>
            <a:r>
              <a:rPr lang="en-US" dirty="0"/>
              <a:t>Markov Blanket </a:t>
            </a:r>
            <a:r>
              <a:rPr lang="en-US" sz="2400" dirty="0"/>
              <a:t>[Pearl 1988]</a:t>
            </a:r>
            <a:br>
              <a:rPr lang="en-US" sz="2800" dirty="0"/>
            </a:br>
            <a:endParaRPr lang="en-US" dirty="0"/>
          </a:p>
        </p:txBody>
      </p:sp>
      <p:sp>
        <p:nvSpPr>
          <p:cNvPr id="37" name="Oval 36">
            <a:extLst>
              <a:ext uri="{FF2B5EF4-FFF2-40B4-BE49-F238E27FC236}">
                <a16:creationId xmlns:a16="http://schemas.microsoft.com/office/drawing/2014/main" id="{12CF993C-57C2-4F9F-AE86-3AEACE2DC523}"/>
              </a:ext>
            </a:extLst>
          </p:cNvPr>
          <p:cNvSpPr/>
          <p:nvPr/>
        </p:nvSpPr>
        <p:spPr>
          <a:xfrm>
            <a:off x="5239377" y="3709986"/>
            <a:ext cx="1297858" cy="12295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B8ED29-E251-4DB2-B2B6-FE00A0E1A62D}"/>
              </a:ext>
            </a:extLst>
          </p:cNvPr>
          <p:cNvSpPr/>
          <p:nvPr/>
        </p:nvSpPr>
        <p:spPr>
          <a:xfrm>
            <a:off x="5733446" y="4285173"/>
            <a:ext cx="199104" cy="19910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1D702918-1A2D-4286-A2FA-604D23B34F80}"/>
              </a:ext>
            </a:extLst>
          </p:cNvPr>
          <p:cNvSpPr/>
          <p:nvPr/>
        </p:nvSpPr>
        <p:spPr>
          <a:xfrm>
            <a:off x="6002434" y="4570308"/>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6387BFF8-9237-4F58-B80D-F79559FAC892}"/>
              </a:ext>
            </a:extLst>
          </p:cNvPr>
          <p:cNvSpPr/>
          <p:nvPr/>
        </p:nvSpPr>
        <p:spPr>
          <a:xfrm>
            <a:off x="5534342" y="4570308"/>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3ADF9926-C6FD-4787-8AC6-0F125EC11764}"/>
              </a:ext>
            </a:extLst>
          </p:cNvPr>
          <p:cNvSpPr/>
          <p:nvPr/>
        </p:nvSpPr>
        <p:spPr>
          <a:xfrm>
            <a:off x="5981404" y="3931890"/>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B0418DA7-82D3-4CC7-BB86-EFDE921D7EC8}"/>
              </a:ext>
            </a:extLst>
          </p:cNvPr>
          <p:cNvSpPr/>
          <p:nvPr/>
        </p:nvSpPr>
        <p:spPr>
          <a:xfrm>
            <a:off x="5477193" y="3950876"/>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E0FD2631-8AD2-4C63-BB92-5854A6AC080F}"/>
              </a:ext>
            </a:extLst>
          </p:cNvPr>
          <p:cNvSpPr/>
          <p:nvPr/>
        </p:nvSpPr>
        <p:spPr>
          <a:xfrm>
            <a:off x="6241927" y="4235841"/>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3BFB9626-5C7D-495F-90ED-6B06B6460F4A}"/>
              </a:ext>
            </a:extLst>
          </p:cNvPr>
          <p:cNvSpPr/>
          <p:nvPr/>
        </p:nvSpPr>
        <p:spPr>
          <a:xfrm>
            <a:off x="4979035" y="3701383"/>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52910987-A4BF-4DA8-8366-3875FA8B2196}"/>
              </a:ext>
            </a:extLst>
          </p:cNvPr>
          <p:cNvCxnSpPr>
            <a:cxnSpLocks/>
            <a:stCxn id="44" idx="5"/>
            <a:endCxn id="42" idx="2"/>
          </p:cNvCxnSpPr>
          <p:nvPr/>
        </p:nvCxnSpPr>
        <p:spPr>
          <a:xfrm>
            <a:off x="5148981" y="3871328"/>
            <a:ext cx="328212" cy="179100"/>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F11B71A-9768-4C75-BA10-9A0641112755}"/>
              </a:ext>
            </a:extLst>
          </p:cNvPr>
          <p:cNvCxnSpPr>
            <a:cxnSpLocks/>
            <a:stCxn id="42" idx="5"/>
            <a:endCxn id="38" idx="1"/>
          </p:cNvCxnSpPr>
          <p:nvPr/>
        </p:nvCxnSpPr>
        <p:spPr>
          <a:xfrm>
            <a:off x="5647139" y="4120821"/>
            <a:ext cx="115465" cy="193510"/>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45144F32-DC9B-4F84-BE3A-C4D0CB9DE4BA}"/>
              </a:ext>
            </a:extLst>
          </p:cNvPr>
          <p:cNvCxnSpPr>
            <a:cxnSpLocks/>
            <a:stCxn id="41" idx="3"/>
            <a:endCxn id="38" idx="7"/>
          </p:cNvCxnSpPr>
          <p:nvPr/>
        </p:nvCxnSpPr>
        <p:spPr>
          <a:xfrm flipH="1">
            <a:off x="5903392" y="4101835"/>
            <a:ext cx="107170" cy="212496"/>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18A373B9-E520-4A52-BED7-78A290108161}"/>
              </a:ext>
            </a:extLst>
          </p:cNvPr>
          <p:cNvCxnSpPr>
            <a:cxnSpLocks/>
            <a:stCxn id="43" idx="3"/>
            <a:endCxn id="39" idx="7"/>
          </p:cNvCxnSpPr>
          <p:nvPr/>
        </p:nvCxnSpPr>
        <p:spPr>
          <a:xfrm flipH="1">
            <a:off x="6172380" y="4405786"/>
            <a:ext cx="98705" cy="193680"/>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86CE8E32-0B8D-44C8-B312-8300EDE03995}"/>
              </a:ext>
            </a:extLst>
          </p:cNvPr>
          <p:cNvCxnSpPr>
            <a:cxnSpLocks/>
            <a:stCxn id="38" idx="5"/>
            <a:endCxn id="39" idx="1"/>
          </p:cNvCxnSpPr>
          <p:nvPr/>
        </p:nvCxnSpPr>
        <p:spPr>
          <a:xfrm>
            <a:off x="5903392" y="4455118"/>
            <a:ext cx="128200" cy="144348"/>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E4500F9-EA73-4626-B3CB-631D553E932C}"/>
              </a:ext>
            </a:extLst>
          </p:cNvPr>
          <p:cNvCxnSpPr>
            <a:cxnSpLocks/>
            <a:stCxn id="38" idx="3"/>
            <a:endCxn id="40" idx="7"/>
          </p:cNvCxnSpPr>
          <p:nvPr/>
        </p:nvCxnSpPr>
        <p:spPr>
          <a:xfrm flipH="1">
            <a:off x="5704288" y="4455118"/>
            <a:ext cx="58316" cy="144348"/>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8639A98F-7C4E-44AF-A621-A28BF73E7451}"/>
              </a:ext>
            </a:extLst>
          </p:cNvPr>
          <p:cNvSpPr/>
          <p:nvPr/>
        </p:nvSpPr>
        <p:spPr>
          <a:xfrm>
            <a:off x="5349650" y="5028907"/>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F64390C6-C188-4950-8BBC-43A7A96A904B}"/>
              </a:ext>
            </a:extLst>
          </p:cNvPr>
          <p:cNvCxnSpPr>
            <a:cxnSpLocks/>
            <a:stCxn id="40" idx="4"/>
            <a:endCxn id="51" idx="7"/>
          </p:cNvCxnSpPr>
          <p:nvPr/>
        </p:nvCxnSpPr>
        <p:spPr>
          <a:xfrm flipH="1">
            <a:off x="5519596" y="4769411"/>
            <a:ext cx="114298" cy="288654"/>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201E0D59-0374-47E4-9306-5D5EA625EAE7}"/>
              </a:ext>
            </a:extLst>
          </p:cNvPr>
          <p:cNvSpPr/>
          <p:nvPr/>
        </p:nvSpPr>
        <p:spPr>
          <a:xfrm>
            <a:off x="6607629" y="4601225"/>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486ED389-D62D-4753-B908-64C82155F2DB}"/>
              </a:ext>
            </a:extLst>
          </p:cNvPr>
          <p:cNvCxnSpPr>
            <a:cxnSpLocks/>
            <a:stCxn id="43" idx="5"/>
            <a:endCxn id="53" idx="1"/>
          </p:cNvCxnSpPr>
          <p:nvPr/>
        </p:nvCxnSpPr>
        <p:spPr>
          <a:xfrm>
            <a:off x="6411873" y="4405786"/>
            <a:ext cx="224914" cy="224597"/>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F6278B03-1023-44EA-A088-914B297267BD}"/>
              </a:ext>
            </a:extLst>
          </p:cNvPr>
          <p:cNvSpPr/>
          <p:nvPr/>
        </p:nvSpPr>
        <p:spPr>
          <a:xfrm>
            <a:off x="6278458" y="3480987"/>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B948FFE4-3DC3-4150-AFCA-22B4CC16AEF6}"/>
              </a:ext>
            </a:extLst>
          </p:cNvPr>
          <p:cNvCxnSpPr>
            <a:cxnSpLocks/>
            <a:stCxn id="55" idx="3"/>
            <a:endCxn id="41" idx="7"/>
          </p:cNvCxnSpPr>
          <p:nvPr/>
        </p:nvCxnSpPr>
        <p:spPr>
          <a:xfrm flipH="1">
            <a:off x="6151350" y="3650932"/>
            <a:ext cx="156266" cy="310116"/>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56190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11FA8-B2C4-40B6-AFD1-4F0C3933C4C9}"/>
              </a:ext>
            </a:extLst>
          </p:cNvPr>
          <p:cNvSpPr>
            <a:spLocks noGrp="1"/>
          </p:cNvSpPr>
          <p:nvPr>
            <p:ph type="body" sz="quarter" idx="13"/>
          </p:nvPr>
        </p:nvSpPr>
        <p:spPr/>
        <p:txBody>
          <a:bodyPr>
            <a:normAutofit/>
          </a:bodyPr>
          <a:lstStyle/>
          <a:p>
            <a:pPr lvl="1"/>
            <a:r>
              <a:rPr lang="en-US" dirty="0"/>
              <a:t>Graphs are equivalent if they have the same set of nodes and present the same colliders.</a:t>
            </a:r>
          </a:p>
          <a:p>
            <a:pPr lvl="1"/>
            <a:endParaRPr lang="en-US" sz="2000" dirty="0"/>
          </a:p>
          <a:p>
            <a:endParaRPr lang="en-US" sz="2400" dirty="0"/>
          </a:p>
          <a:p>
            <a:endParaRPr lang="en-US" sz="2400" dirty="0"/>
          </a:p>
        </p:txBody>
      </p:sp>
      <p:sp>
        <p:nvSpPr>
          <p:cNvPr id="2" name="Title 1">
            <a:extLst>
              <a:ext uri="{FF2B5EF4-FFF2-40B4-BE49-F238E27FC236}">
                <a16:creationId xmlns:a16="http://schemas.microsoft.com/office/drawing/2014/main" id="{06BD215D-183F-4BB6-A40F-6DB1C9CCC15A}"/>
              </a:ext>
            </a:extLst>
          </p:cNvPr>
          <p:cNvSpPr>
            <a:spLocks noGrp="1"/>
          </p:cNvSpPr>
          <p:nvPr>
            <p:ph type="title"/>
          </p:nvPr>
        </p:nvSpPr>
        <p:spPr/>
        <p:txBody>
          <a:bodyPr/>
          <a:lstStyle/>
          <a:p>
            <a:r>
              <a:rPr lang="en-US" dirty="0"/>
              <a:t>Markov equivalence classes</a:t>
            </a:r>
          </a:p>
        </p:txBody>
      </p:sp>
      <p:pic>
        <p:nvPicPr>
          <p:cNvPr id="4" name="Picture 3">
            <a:extLst>
              <a:ext uri="{FF2B5EF4-FFF2-40B4-BE49-F238E27FC236}">
                <a16:creationId xmlns:a16="http://schemas.microsoft.com/office/drawing/2014/main" id="{E34BB2B8-B092-4660-AD7A-B6170DE58AF2}"/>
              </a:ext>
            </a:extLst>
          </p:cNvPr>
          <p:cNvPicPr>
            <a:picLocks noChangeAspect="1"/>
          </p:cNvPicPr>
          <p:nvPr/>
        </p:nvPicPr>
        <p:blipFill>
          <a:blip r:embed="rId3"/>
          <a:stretch>
            <a:fillRect/>
          </a:stretch>
        </p:blipFill>
        <p:spPr>
          <a:xfrm>
            <a:off x="2924175" y="2843212"/>
            <a:ext cx="6343650" cy="1171575"/>
          </a:xfrm>
          <a:prstGeom prst="rect">
            <a:avLst/>
          </a:prstGeom>
        </p:spPr>
      </p:pic>
      <p:sp>
        <p:nvSpPr>
          <p:cNvPr id="5" name="Rectangle 4">
            <a:extLst>
              <a:ext uri="{FF2B5EF4-FFF2-40B4-BE49-F238E27FC236}">
                <a16:creationId xmlns:a16="http://schemas.microsoft.com/office/drawing/2014/main" id="{B3A00279-E7BC-4927-A732-30E189254E83}"/>
              </a:ext>
            </a:extLst>
          </p:cNvPr>
          <p:cNvSpPr/>
          <p:nvPr/>
        </p:nvSpPr>
        <p:spPr>
          <a:xfrm>
            <a:off x="6870226" y="4301869"/>
            <a:ext cx="4149149" cy="369332"/>
          </a:xfrm>
          <a:prstGeom prst="rect">
            <a:avLst/>
          </a:prstGeom>
        </p:spPr>
        <p:txBody>
          <a:bodyPr wrap="none">
            <a:spAutoFit/>
          </a:bodyPr>
          <a:lstStyle/>
          <a:p>
            <a:r>
              <a:rPr lang="pt-BR" dirty="0"/>
              <a:t>source: [Peters, Janzing &amp; Sch</a:t>
            </a:r>
            <a:r>
              <a:rPr lang="de-DE" dirty="0" err="1"/>
              <a:t>ölkopf</a:t>
            </a:r>
            <a:r>
              <a:rPr lang="de-DE" dirty="0"/>
              <a:t> 201</a:t>
            </a:r>
            <a:r>
              <a:rPr lang="en-US" dirty="0"/>
              <a:t>7]</a:t>
            </a:r>
          </a:p>
        </p:txBody>
      </p:sp>
    </p:spTree>
    <p:extLst>
      <p:ext uri="{BB962C8B-B14F-4D97-AF65-F5344CB8AC3E}">
        <p14:creationId xmlns:p14="http://schemas.microsoft.com/office/powerpoint/2010/main" val="35142757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DEE740-E2FA-4534-B28E-ABB13AE65CA3}"/>
                  </a:ext>
                </a:extLst>
              </p:cNvPr>
              <p:cNvSpPr>
                <a:spLocks noGrp="1"/>
              </p:cNvSpPr>
              <p:nvPr>
                <p:ph type="body" sz="quarter" idx="13"/>
              </p:nvPr>
            </p:nvSpPr>
            <p:spPr>
              <a:xfrm>
                <a:off x="478369" y="1282046"/>
                <a:ext cx="11474451" cy="3355277"/>
              </a:xfrm>
            </p:spPr>
            <p:txBody>
              <a:bodyPr/>
              <a:lstStyle/>
              <a:p>
                <a:pPr marL="0" indent="0">
                  <a:buNone/>
                </a:pPr>
                <a:r>
                  <a:rPr lang="en-US" sz="2000" u="sng" dirty="0">
                    <a:latin typeface="+mj-lt"/>
                  </a:rPr>
                  <a:t>Definition:</a:t>
                </a:r>
              </a:p>
              <a:p>
                <a:pPr marL="0" indent="0">
                  <a:buNone/>
                </a:pPr>
                <a14:m>
                  <m:oMath xmlns:m="http://schemas.openxmlformats.org/officeDocument/2006/math">
                    <m:r>
                      <a:rPr lang="en-US" sz="2000" i="1" smtClean="0">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𝑥</m:t>
                        </m:r>
                      </m:e>
                    </m:d>
                    <m:r>
                      <a:rPr lang="en-US" sz="2000" b="0" i="1" smtClean="0">
                        <a:latin typeface="Cambria Math" panose="02040503050406030204" pitchFamily="18" charset="0"/>
                      </a:rPr>
                      <m:t>=</m:t>
                    </m:r>
                    <m:r>
                      <a:rPr lang="en-US" sz="2000" i="1">
                        <a:latin typeface="Cambria Math" panose="02040503050406030204" pitchFamily="18" charset="0"/>
                      </a:rPr>
                      <m:t> </m:t>
                    </m:r>
                  </m:oMath>
                </a14:m>
                <a:r>
                  <a:rPr lang="en-US" sz="2000" dirty="0">
                    <a:latin typeface="+mj-lt"/>
                  </a:rPr>
                  <a:t>What is the distribution of Y given that I observe X = x, Z=z? </a:t>
                </a:r>
              </a:p>
              <a:p>
                <a:endParaRPr lang="en-US" sz="2000" i="1" dirty="0">
                  <a:latin typeface="+mj-lt"/>
                </a:endParaRPr>
              </a:p>
              <a:p>
                <a:pPr marL="0" indent="0">
                  <a:buNone/>
                </a:pP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𝑑𝑜</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oMath>
                </a14:m>
                <a:r>
                  <a:rPr lang="en-US" sz="2000" dirty="0">
                    <a:latin typeface="+mj-lt"/>
                  </a:rPr>
                  <a:t> = What is the distribution of Y if I could set the value of X to x but let Z vary according with the original process?</a:t>
                </a:r>
              </a:p>
              <a:p>
                <a:endParaRPr lang="en-US" sz="2000" dirty="0">
                  <a:latin typeface="+mj-lt"/>
                </a:endParaRPr>
              </a:p>
              <a:p>
                <a:pPr marL="0" indent="0">
                  <a:buNone/>
                </a:pPr>
                <a:r>
                  <a:rPr lang="en-US" sz="2000" u="sng" dirty="0">
                    <a:latin typeface="+mj-lt"/>
                  </a:rPr>
                  <a:t>Intuition</a:t>
                </a:r>
                <a:r>
                  <a:rPr lang="en-US" sz="2000" dirty="0">
                    <a:latin typeface="+mj-lt"/>
                  </a:rPr>
                  <a:t>:</a:t>
                </a:r>
              </a:p>
              <a:p>
                <a:pPr marL="0" indent="0">
                  <a:buNone/>
                </a:pP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0" i="1" smtClean="0">
                            <a:latin typeface="Cambria Math" panose="02040503050406030204" pitchFamily="18" charset="0"/>
                          </a:rPr>
                          <m:t>𝑦</m:t>
                        </m:r>
                      </m:e>
                      <m:e>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oMath>
                </a14:m>
                <a:r>
                  <a:rPr lang="en-US" sz="2000" dirty="0">
                    <a:latin typeface="+mj-lt"/>
                  </a:rPr>
                  <a:t>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𝑧</m:t>
                        </m:r>
                        <m:r>
                          <a:rPr lang="en-US" sz="2000" i="1">
                            <a:latin typeface="Cambria Math" panose="02040503050406030204" pitchFamily="18" charset="0"/>
                          </a:rPr>
                          <m:t>,</m:t>
                        </m:r>
                        <m:r>
                          <a:rPr lang="en-US" sz="2000" b="0" i="1" smtClean="0">
                            <a:latin typeface="Cambria Math" panose="02040503050406030204" pitchFamily="18" charset="0"/>
                          </a:rPr>
                          <m:t>𝑑𝑜</m:t>
                        </m:r>
                        <m:r>
                          <a:rPr lang="en-US" sz="2000" b="0" i="1" smtClean="0">
                            <a:latin typeface="Cambria Math" panose="02040503050406030204" pitchFamily="18" charset="0"/>
                          </a:rPr>
                          <m:t>(</m:t>
                        </m:r>
                        <m:r>
                          <a:rPr lang="en-US" sz="2000" i="1">
                            <a:latin typeface="Cambria Math" panose="02040503050406030204" pitchFamily="18" charset="0"/>
                          </a:rPr>
                          <m:t>𝑥</m:t>
                        </m:r>
                        <m:r>
                          <a:rPr lang="en-US" sz="2000" b="0" i="1" smtClean="0">
                            <a:latin typeface="Cambria Math" panose="02040503050406030204" pitchFamily="18" charset="0"/>
                          </a:rPr>
                          <m:t>)</m:t>
                        </m:r>
                      </m:e>
                    </m:d>
                    <m:r>
                      <a:rPr lang="en-US" sz="2000" i="1">
                        <a:latin typeface="Cambria Math" panose="02040503050406030204" pitchFamily="18" charset="0"/>
                      </a:rPr>
                      <m:t> </m:t>
                    </m:r>
                  </m:oMath>
                </a14:m>
                <a:endParaRPr lang="en-US" sz="2000" dirty="0">
                  <a:latin typeface="+mj-lt"/>
                </a:endParaRPr>
              </a:p>
            </p:txBody>
          </p:sp>
        </mc:Choice>
        <mc:Fallback xmlns="">
          <p:sp>
            <p:nvSpPr>
              <p:cNvPr id="3" name="Content Placeholder 2">
                <a:extLst>
                  <a:ext uri="{FF2B5EF4-FFF2-40B4-BE49-F238E27FC236}">
                    <a16:creationId xmlns:a16="http://schemas.microsoft.com/office/drawing/2014/main" id="{8FDEE740-E2FA-4534-B28E-ABB13AE65CA3}"/>
                  </a:ext>
                </a:extLst>
              </p:cNvPr>
              <p:cNvSpPr>
                <a:spLocks noGrp="1" noRot="1" noChangeAspect="1" noMove="1" noResize="1" noEditPoints="1" noAdjustHandles="1" noChangeArrowheads="1" noChangeShapeType="1" noTextEdit="1"/>
              </p:cNvSpPr>
              <p:nvPr>
                <p:ph type="body" sz="quarter" idx="13"/>
              </p:nvPr>
            </p:nvSpPr>
            <p:spPr>
              <a:xfrm>
                <a:off x="478369" y="1282046"/>
                <a:ext cx="11474451" cy="3355277"/>
              </a:xfrm>
              <a:blipFill>
                <a:blip r:embed="rId3"/>
                <a:stretch>
                  <a:fillRect l="-1328" t="-2178" r="-1115" b="-254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7177BAD-9F03-48C8-88B6-C5712F1528DA}"/>
              </a:ext>
            </a:extLst>
          </p:cNvPr>
          <p:cNvSpPr>
            <a:spLocks noGrp="1"/>
          </p:cNvSpPr>
          <p:nvPr>
            <p:ph type="title"/>
          </p:nvPr>
        </p:nvSpPr>
        <p:spPr/>
        <p:txBody>
          <a:bodyPr/>
          <a:lstStyle/>
          <a:p>
            <a:r>
              <a:rPr lang="en-US" dirty="0"/>
              <a:t>do-Operator</a:t>
            </a:r>
          </a:p>
        </p:txBody>
      </p:sp>
      <p:sp>
        <p:nvSpPr>
          <p:cNvPr id="4" name="Oval 3">
            <a:extLst>
              <a:ext uri="{FF2B5EF4-FFF2-40B4-BE49-F238E27FC236}">
                <a16:creationId xmlns:a16="http://schemas.microsoft.com/office/drawing/2014/main" id="{2D29C941-605A-4479-906E-3F80EC019E2A}"/>
              </a:ext>
            </a:extLst>
          </p:cNvPr>
          <p:cNvSpPr/>
          <p:nvPr/>
        </p:nvSpPr>
        <p:spPr>
          <a:xfrm>
            <a:off x="6430849" y="455508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5" name="Oval 4">
            <a:extLst>
              <a:ext uri="{FF2B5EF4-FFF2-40B4-BE49-F238E27FC236}">
                <a16:creationId xmlns:a16="http://schemas.microsoft.com/office/drawing/2014/main" id="{24B8B466-4653-4596-8C6B-1E8A9FCD676C}"/>
              </a:ext>
            </a:extLst>
          </p:cNvPr>
          <p:cNvSpPr/>
          <p:nvPr/>
        </p:nvSpPr>
        <p:spPr>
          <a:xfrm>
            <a:off x="5722769" y="5463246"/>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6" name="Oval 5">
            <a:extLst>
              <a:ext uri="{FF2B5EF4-FFF2-40B4-BE49-F238E27FC236}">
                <a16:creationId xmlns:a16="http://schemas.microsoft.com/office/drawing/2014/main" id="{5364CBD8-5E4E-4373-89DD-35B36BE6EFEB}"/>
              </a:ext>
            </a:extLst>
          </p:cNvPr>
          <p:cNvSpPr/>
          <p:nvPr/>
        </p:nvSpPr>
        <p:spPr>
          <a:xfrm>
            <a:off x="7123865" y="5463246"/>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7" name="Straight Arrow Connector 6">
            <a:extLst>
              <a:ext uri="{FF2B5EF4-FFF2-40B4-BE49-F238E27FC236}">
                <a16:creationId xmlns:a16="http://schemas.microsoft.com/office/drawing/2014/main" id="{FB225FAC-8817-47DE-8159-52FF21066219}"/>
              </a:ext>
            </a:extLst>
          </p:cNvPr>
          <p:cNvCxnSpPr>
            <a:cxnSpLocks/>
            <a:stCxn id="4" idx="3"/>
            <a:endCxn id="5" idx="0"/>
          </p:cNvCxnSpPr>
          <p:nvPr/>
        </p:nvCxnSpPr>
        <p:spPr>
          <a:xfrm flipH="1">
            <a:off x="6176282" y="4964207"/>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5703207-94B8-4C71-B081-02497CC0DEFC}"/>
              </a:ext>
            </a:extLst>
          </p:cNvPr>
          <p:cNvSpPr txBox="1"/>
          <p:nvPr/>
        </p:nvSpPr>
        <p:spPr>
          <a:xfrm>
            <a:off x="7423848" y="4897694"/>
            <a:ext cx="769763" cy="369332"/>
          </a:xfrm>
          <a:prstGeom prst="rect">
            <a:avLst/>
          </a:prstGeom>
          <a:noFill/>
        </p:spPr>
        <p:txBody>
          <a:bodyPr wrap="none" rtlCol="0">
            <a:spAutoFit/>
          </a:bodyPr>
          <a:lstStyle/>
          <a:p>
            <a:r>
              <a:rPr lang="en-US" dirty="0"/>
              <a:t>P(Y|Z)</a:t>
            </a:r>
          </a:p>
        </p:txBody>
      </p:sp>
      <p:cxnSp>
        <p:nvCxnSpPr>
          <p:cNvPr id="11" name="Straight Arrow Connector 10">
            <a:extLst>
              <a:ext uri="{FF2B5EF4-FFF2-40B4-BE49-F238E27FC236}">
                <a16:creationId xmlns:a16="http://schemas.microsoft.com/office/drawing/2014/main" id="{92772A98-7084-4483-B259-7AAAE8B2C917}"/>
              </a:ext>
            </a:extLst>
          </p:cNvPr>
          <p:cNvCxnSpPr>
            <a:cxnSpLocks/>
            <a:stCxn id="4" idx="5"/>
            <a:endCxn id="6" idx="0"/>
          </p:cNvCxnSpPr>
          <p:nvPr/>
        </p:nvCxnSpPr>
        <p:spPr>
          <a:xfrm>
            <a:off x="7205044" y="4964207"/>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458F9-DAD6-4221-B03F-0DD123A5E52E}"/>
              </a:ext>
            </a:extLst>
          </p:cNvPr>
          <p:cNvSpPr txBox="1"/>
          <p:nvPr/>
        </p:nvSpPr>
        <p:spPr>
          <a:xfrm>
            <a:off x="5519499" y="4879492"/>
            <a:ext cx="777777" cy="369332"/>
          </a:xfrm>
          <a:prstGeom prst="rect">
            <a:avLst/>
          </a:prstGeom>
          <a:noFill/>
        </p:spPr>
        <p:txBody>
          <a:bodyPr wrap="none" rtlCol="0">
            <a:spAutoFit/>
          </a:bodyPr>
          <a:lstStyle/>
          <a:p>
            <a:r>
              <a:rPr lang="en-US" dirty="0"/>
              <a:t>P(X|Z)</a:t>
            </a:r>
          </a:p>
        </p:txBody>
      </p:sp>
      <p:sp>
        <p:nvSpPr>
          <p:cNvPr id="16" name="Oval 15">
            <a:extLst>
              <a:ext uri="{FF2B5EF4-FFF2-40B4-BE49-F238E27FC236}">
                <a16:creationId xmlns:a16="http://schemas.microsoft.com/office/drawing/2014/main" id="{65F3165F-DE45-48C7-91A7-7BE88E999CBD}"/>
              </a:ext>
            </a:extLst>
          </p:cNvPr>
          <p:cNvSpPr/>
          <p:nvPr/>
        </p:nvSpPr>
        <p:spPr>
          <a:xfrm>
            <a:off x="9758600" y="456511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17" name="Oval 16">
            <a:extLst>
              <a:ext uri="{FF2B5EF4-FFF2-40B4-BE49-F238E27FC236}">
                <a16:creationId xmlns:a16="http://schemas.microsoft.com/office/drawing/2014/main" id="{758237D3-1F85-45E1-855E-F2A07E62DC40}"/>
              </a:ext>
            </a:extLst>
          </p:cNvPr>
          <p:cNvSpPr/>
          <p:nvPr/>
        </p:nvSpPr>
        <p:spPr>
          <a:xfrm>
            <a:off x="9050520" y="5473276"/>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18" name="Oval 17">
            <a:extLst>
              <a:ext uri="{FF2B5EF4-FFF2-40B4-BE49-F238E27FC236}">
                <a16:creationId xmlns:a16="http://schemas.microsoft.com/office/drawing/2014/main" id="{45EFE9DF-06C7-44A2-AB2D-A55E7C28087F}"/>
              </a:ext>
            </a:extLst>
          </p:cNvPr>
          <p:cNvSpPr/>
          <p:nvPr/>
        </p:nvSpPr>
        <p:spPr>
          <a:xfrm>
            <a:off x="10451616" y="5473276"/>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sp>
        <p:nvSpPr>
          <p:cNvPr id="22" name="TextBox 21">
            <a:extLst>
              <a:ext uri="{FF2B5EF4-FFF2-40B4-BE49-F238E27FC236}">
                <a16:creationId xmlns:a16="http://schemas.microsoft.com/office/drawing/2014/main" id="{9B8663F1-021C-40C6-A31F-893C8324FAE5}"/>
              </a:ext>
            </a:extLst>
          </p:cNvPr>
          <p:cNvSpPr txBox="1"/>
          <p:nvPr/>
        </p:nvSpPr>
        <p:spPr>
          <a:xfrm>
            <a:off x="10776984" y="4911635"/>
            <a:ext cx="769763" cy="369332"/>
          </a:xfrm>
          <a:prstGeom prst="rect">
            <a:avLst/>
          </a:prstGeom>
          <a:noFill/>
        </p:spPr>
        <p:txBody>
          <a:bodyPr wrap="none" rtlCol="0">
            <a:spAutoFit/>
          </a:bodyPr>
          <a:lstStyle/>
          <a:p>
            <a:r>
              <a:rPr lang="en-US" dirty="0"/>
              <a:t>P(Y|Z)</a:t>
            </a:r>
          </a:p>
        </p:txBody>
      </p:sp>
      <p:cxnSp>
        <p:nvCxnSpPr>
          <p:cNvPr id="23" name="Straight Arrow Connector 22">
            <a:extLst>
              <a:ext uri="{FF2B5EF4-FFF2-40B4-BE49-F238E27FC236}">
                <a16:creationId xmlns:a16="http://schemas.microsoft.com/office/drawing/2014/main" id="{5C24F80F-F096-429F-B725-2B4611E76CCD}"/>
              </a:ext>
            </a:extLst>
          </p:cNvPr>
          <p:cNvCxnSpPr>
            <a:cxnSpLocks/>
            <a:stCxn id="16" idx="5"/>
            <a:endCxn id="18" idx="0"/>
          </p:cNvCxnSpPr>
          <p:nvPr/>
        </p:nvCxnSpPr>
        <p:spPr>
          <a:xfrm>
            <a:off x="10532795" y="4974237"/>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7B5EB85-F5B7-4887-9DF1-66B8532398FD}"/>
              </a:ext>
            </a:extLst>
          </p:cNvPr>
          <p:cNvSpPr txBox="1"/>
          <p:nvPr/>
        </p:nvSpPr>
        <p:spPr>
          <a:xfrm>
            <a:off x="6322399" y="4042693"/>
            <a:ext cx="1058303" cy="369332"/>
          </a:xfrm>
          <a:prstGeom prst="rect">
            <a:avLst/>
          </a:prstGeom>
          <a:noFill/>
        </p:spPr>
        <p:txBody>
          <a:bodyPr wrap="none" rtlCol="0">
            <a:spAutoFit/>
          </a:bodyPr>
          <a:lstStyle/>
          <a:p>
            <a:r>
              <a:rPr lang="en-US" dirty="0"/>
              <a:t>(Original)</a:t>
            </a:r>
          </a:p>
        </p:txBody>
      </p:sp>
      <p:sp>
        <p:nvSpPr>
          <p:cNvPr id="29" name="TextBox 28">
            <a:extLst>
              <a:ext uri="{FF2B5EF4-FFF2-40B4-BE49-F238E27FC236}">
                <a16:creationId xmlns:a16="http://schemas.microsoft.com/office/drawing/2014/main" id="{349C7C1E-6D18-408C-8F30-AC0281F72AF6}"/>
              </a:ext>
            </a:extLst>
          </p:cNvPr>
          <p:cNvSpPr txBox="1"/>
          <p:nvPr/>
        </p:nvSpPr>
        <p:spPr>
          <a:xfrm>
            <a:off x="9182389" y="4042693"/>
            <a:ext cx="2007537" cy="369332"/>
          </a:xfrm>
          <a:prstGeom prst="rect">
            <a:avLst/>
          </a:prstGeom>
          <a:noFill/>
        </p:spPr>
        <p:txBody>
          <a:bodyPr wrap="none" rtlCol="0">
            <a:spAutoFit/>
          </a:bodyPr>
          <a:lstStyle/>
          <a:p>
            <a:r>
              <a:rPr lang="en-US" dirty="0"/>
              <a:t>(After intervention)</a:t>
            </a:r>
          </a:p>
        </p:txBody>
      </p:sp>
    </p:spTree>
    <p:extLst>
      <p:ext uri="{BB962C8B-B14F-4D97-AF65-F5344CB8AC3E}">
        <p14:creationId xmlns:p14="http://schemas.microsoft.com/office/powerpoint/2010/main" val="32528472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BBAE-A333-4B84-B4CD-8AAB1D417D78}"/>
              </a:ext>
            </a:extLst>
          </p:cNvPr>
          <p:cNvSpPr>
            <a:spLocks noGrp="1"/>
          </p:cNvSpPr>
          <p:nvPr>
            <p:ph type="title"/>
          </p:nvPr>
        </p:nvSpPr>
        <p:spPr>
          <a:xfrm>
            <a:off x="490299" y="252813"/>
            <a:ext cx="10058400" cy="555840"/>
          </a:xfrm>
        </p:spPr>
        <p:txBody>
          <a:bodyPr/>
          <a:lstStyle/>
          <a:p>
            <a:r>
              <a:rPr lang="en-US" dirty="0"/>
              <a:t>Back-door criterion</a:t>
            </a:r>
          </a:p>
        </p:txBody>
      </p:sp>
      <p:sp>
        <p:nvSpPr>
          <p:cNvPr id="3" name="Content Placeholder 2">
            <a:extLst>
              <a:ext uri="{FF2B5EF4-FFF2-40B4-BE49-F238E27FC236}">
                <a16:creationId xmlns:a16="http://schemas.microsoft.com/office/drawing/2014/main" id="{64A697F1-34C2-4385-9C90-DB5855BD4D81}"/>
              </a:ext>
            </a:extLst>
          </p:cNvPr>
          <p:cNvSpPr>
            <a:spLocks noGrp="1"/>
          </p:cNvSpPr>
          <p:nvPr>
            <p:ph idx="1"/>
          </p:nvPr>
        </p:nvSpPr>
        <p:spPr>
          <a:xfrm>
            <a:off x="478369" y="1213308"/>
            <a:ext cx="11473384" cy="2450927"/>
          </a:xfrm>
        </p:spPr>
        <p:txBody>
          <a:bodyPr/>
          <a:lstStyle/>
          <a:p>
            <a:r>
              <a:rPr lang="pt-BR" sz="1800" u="sng" dirty="0"/>
              <a:t>Definition</a:t>
            </a:r>
            <a:r>
              <a:rPr lang="pt-BR" sz="1800" dirty="0"/>
              <a:t>: A set of variables Z satisfies the back-door criteion relative to X,Y if no node in Z is a descendant of X, and Z blocks every path between X and Y that contains an arrow into X.</a:t>
            </a:r>
          </a:p>
          <a:p>
            <a:endParaRPr lang="pt-BR" sz="1800" dirty="0"/>
          </a:p>
          <a:p>
            <a:r>
              <a:rPr lang="pt-BR" sz="1800" dirty="0"/>
              <a:t>Then the causal effect of X on Y is given by:</a:t>
            </a:r>
          </a:p>
          <a:p>
            <a:endParaRPr lang="pt-BR" sz="1800" dirty="0"/>
          </a:p>
          <a:p>
            <a:endParaRPr lang="en-US" dirty="0"/>
          </a:p>
        </p:txBody>
      </p:sp>
      <p:sp>
        <p:nvSpPr>
          <p:cNvPr id="4" name="Slide Number Placeholder 3">
            <a:extLst>
              <a:ext uri="{FF2B5EF4-FFF2-40B4-BE49-F238E27FC236}">
                <a16:creationId xmlns:a16="http://schemas.microsoft.com/office/drawing/2014/main" id="{62419E15-4799-4B6A-B973-6E7DF02741C8}"/>
              </a:ext>
            </a:extLst>
          </p:cNvPr>
          <p:cNvSpPr>
            <a:spLocks noGrp="1"/>
          </p:cNvSpPr>
          <p:nvPr>
            <p:ph type="sldNum" sz="quarter" idx="12"/>
          </p:nvPr>
        </p:nvSpPr>
        <p:spPr/>
        <p:txBody>
          <a:bodyPr/>
          <a:lstStyle/>
          <a:p>
            <a:fld id="{D9B91DFE-F18F-4C9B-AD43-68939A9281C4}" type="slidenum">
              <a:rPr lang="en-US" smtClean="0"/>
              <a:t>44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3D4F24-91A1-4961-9318-4A9415B2E14F}"/>
                  </a:ext>
                </a:extLst>
              </p:cNvPr>
              <p:cNvSpPr txBox="1"/>
              <p:nvPr/>
            </p:nvSpPr>
            <p:spPr bwMode="gray">
              <a:xfrm>
                <a:off x="2504561" y="3265436"/>
                <a:ext cx="8467725" cy="593375"/>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𝑃</m:t>
                      </m:r>
                      <m:d>
                        <m:dPr>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𝑌</m:t>
                          </m:r>
                          <m:r>
                            <a:rPr lang="pt-BR" sz="2400" b="0" i="1" smtClean="0">
                              <a:latin typeface="Cambria Math" panose="02040503050406030204" pitchFamily="18" charset="0"/>
                            </a:rPr>
                            <m:t>=</m:t>
                          </m:r>
                          <m:r>
                            <a:rPr lang="pt-BR" sz="2400" b="0" i="1" smtClean="0">
                              <a:latin typeface="Cambria Math" panose="02040503050406030204" pitchFamily="18" charset="0"/>
                            </a:rPr>
                            <m:t>𝑦</m:t>
                          </m:r>
                          <m:r>
                            <a:rPr lang="pt-BR"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 </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𝑧</m:t>
                          </m:r>
                        </m:sub>
                        <m:sup/>
                        <m:e>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 </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  </m:t>
                          </m:r>
                        </m:e>
                      </m:nary>
                    </m:oMath>
                  </m:oMathPara>
                </a14:m>
                <a:endParaRPr lang="en-US" sz="2400" b="0" dirty="0"/>
              </a:p>
            </p:txBody>
          </p:sp>
        </mc:Choice>
        <mc:Fallback xmlns="">
          <p:sp>
            <p:nvSpPr>
              <p:cNvPr id="5" name="TextBox 4">
                <a:extLst>
                  <a:ext uri="{FF2B5EF4-FFF2-40B4-BE49-F238E27FC236}">
                    <a16:creationId xmlns:a16="http://schemas.microsoft.com/office/drawing/2014/main" id="{993D4F24-91A1-4961-9318-4A9415B2E14F}"/>
                  </a:ext>
                </a:extLst>
              </p:cNvPr>
              <p:cNvSpPr txBox="1">
                <a:spLocks noRot="1" noChangeAspect="1" noMove="1" noResize="1" noEditPoints="1" noAdjustHandles="1" noChangeArrowheads="1" noChangeShapeType="1" noTextEdit="1"/>
              </p:cNvSpPr>
              <p:nvPr/>
            </p:nvSpPr>
            <p:spPr bwMode="gray">
              <a:xfrm>
                <a:off x="2504561" y="3265436"/>
                <a:ext cx="8467725" cy="593375"/>
              </a:xfrm>
              <a:prstGeom prst="rect">
                <a:avLst/>
              </a:prstGeom>
              <a:blipFill>
                <a:blip r:embed="rId2"/>
                <a:stretch>
                  <a:fillRect b="-13402"/>
                </a:stretch>
              </a:blipFill>
            </p:spPr>
            <p:txBody>
              <a:bodyPr/>
              <a:lstStyle/>
              <a:p>
                <a:r>
                  <a:rPr lang="en-US">
                    <a:noFill/>
                  </a:rPr>
                  <a:t> </a:t>
                </a:r>
              </a:p>
            </p:txBody>
          </p:sp>
        </mc:Fallback>
      </mc:AlternateContent>
    </p:spTree>
    <p:extLst>
      <p:ext uri="{BB962C8B-B14F-4D97-AF65-F5344CB8AC3E}">
        <p14:creationId xmlns:p14="http://schemas.microsoft.com/office/powerpoint/2010/main" val="416407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9AAF-9DBB-49D9-A112-5983EC305852}"/>
              </a:ext>
            </a:extLst>
          </p:cNvPr>
          <p:cNvSpPr>
            <a:spLocks noGrp="1"/>
          </p:cNvSpPr>
          <p:nvPr>
            <p:ph type="title"/>
          </p:nvPr>
        </p:nvSpPr>
        <p:spPr>
          <a:xfrm>
            <a:off x="490299" y="252813"/>
            <a:ext cx="10058400" cy="555840"/>
          </a:xfrm>
        </p:spPr>
        <p:txBody>
          <a:bodyPr/>
          <a:lstStyle/>
          <a:p>
            <a:r>
              <a:rPr lang="en-US" dirty="0"/>
              <a:t>Back-door criterion - Intuition</a:t>
            </a:r>
          </a:p>
        </p:txBody>
      </p:sp>
      <p:sp>
        <p:nvSpPr>
          <p:cNvPr id="3" name="Content Placeholder 2">
            <a:extLst>
              <a:ext uri="{FF2B5EF4-FFF2-40B4-BE49-F238E27FC236}">
                <a16:creationId xmlns:a16="http://schemas.microsoft.com/office/drawing/2014/main" id="{7F3756AB-BB4C-4EA2-BC71-3B1A46272597}"/>
              </a:ext>
            </a:extLst>
          </p:cNvPr>
          <p:cNvSpPr>
            <a:spLocks noGrp="1"/>
          </p:cNvSpPr>
          <p:nvPr>
            <p:ph idx="1"/>
          </p:nvPr>
        </p:nvSpPr>
        <p:spPr>
          <a:xfrm>
            <a:off x="478369" y="1213309"/>
            <a:ext cx="11473384" cy="4041106"/>
          </a:xfrm>
        </p:spPr>
        <p:txBody>
          <a:bodyPr/>
          <a:lstStyle/>
          <a:p>
            <a:r>
              <a:rPr lang="pt-BR" sz="1800" u="sng" dirty="0"/>
              <a:t>Intution</a:t>
            </a:r>
            <a:r>
              <a:rPr lang="pt-BR" sz="1800" dirty="0"/>
              <a:t>:</a:t>
            </a:r>
          </a:p>
          <a:p>
            <a:pPr marL="457200" indent="-457200">
              <a:buFont typeface="+mj-lt"/>
              <a:buAutoNum type="arabicPeriod"/>
            </a:pPr>
            <a:r>
              <a:rPr lang="pt-BR" sz="1800" dirty="0"/>
              <a:t>We want to block back-door paths because they make X and Y dependent.</a:t>
            </a:r>
          </a:p>
          <a:p>
            <a:pPr marL="457200" indent="-457200">
              <a:buFont typeface="+mj-lt"/>
              <a:buAutoNum type="arabicPeriod"/>
            </a:pPr>
            <a:r>
              <a:rPr lang="pt-BR" sz="1800" dirty="0"/>
              <a:t>However, we do not want to block any descendants of X because they might mediate causal effect from X to Y.</a:t>
            </a:r>
          </a:p>
          <a:p>
            <a:pPr marL="457200" indent="-457200">
              <a:buFont typeface="+mj-lt"/>
              <a:buAutoNum type="arabicPeriod"/>
            </a:pPr>
            <a:r>
              <a:rPr lang="pt-BR" sz="1800" dirty="0"/>
              <a:t>We do not want to create spurious paths, e.g., by conditioning on a colliders that creates a spurious dependency between and X and Y.</a:t>
            </a:r>
          </a:p>
          <a:p>
            <a:pPr marL="457200" indent="-457200">
              <a:buFont typeface="+mj-lt"/>
              <a:buAutoNum type="arabicPeriod"/>
            </a:pPr>
            <a:r>
              <a:rPr lang="pt-BR" sz="1800" dirty="0"/>
              <a:t>Since these dependencies are not causal, they are confounders. </a:t>
            </a:r>
          </a:p>
          <a:p>
            <a:pPr marL="457200" indent="-457200">
              <a:buFont typeface="+mj-lt"/>
              <a:buAutoNum type="arabicPeriod"/>
            </a:pPr>
            <a:r>
              <a:rPr lang="pt-BR" sz="1800" dirty="0"/>
              <a:t>Back-door criterion enables to attain the ignorability condition, hence</a:t>
            </a:r>
            <a:r>
              <a:rPr lang="en-US" sz="1800" dirty="0"/>
              <a:t> mitigate selection bias [Morgan &amp; Winship 2015].</a:t>
            </a:r>
          </a:p>
          <a:p>
            <a:endParaRPr lang="en-US" dirty="0"/>
          </a:p>
        </p:txBody>
      </p:sp>
      <p:sp>
        <p:nvSpPr>
          <p:cNvPr id="4" name="Slide Number Placeholder 3">
            <a:extLst>
              <a:ext uri="{FF2B5EF4-FFF2-40B4-BE49-F238E27FC236}">
                <a16:creationId xmlns:a16="http://schemas.microsoft.com/office/drawing/2014/main" id="{CE899C02-C3EC-4CD5-8310-6186CB3688BF}"/>
              </a:ext>
            </a:extLst>
          </p:cNvPr>
          <p:cNvSpPr>
            <a:spLocks noGrp="1"/>
          </p:cNvSpPr>
          <p:nvPr>
            <p:ph type="sldNum" sz="quarter" idx="12"/>
          </p:nvPr>
        </p:nvSpPr>
        <p:spPr/>
        <p:txBody>
          <a:bodyPr/>
          <a:lstStyle/>
          <a:p>
            <a:fld id="{D9B91DFE-F18F-4C9B-AD43-68939A9281C4}" type="slidenum">
              <a:rPr lang="en-US" smtClean="0"/>
              <a:t>45</a:t>
            </a:fld>
            <a:endParaRPr lang="en-US"/>
          </a:p>
        </p:txBody>
      </p:sp>
    </p:spTree>
    <p:extLst>
      <p:ext uri="{BB962C8B-B14F-4D97-AF65-F5344CB8AC3E}">
        <p14:creationId xmlns:p14="http://schemas.microsoft.com/office/powerpoint/2010/main" val="4182484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E038-6EA1-40DE-A689-66D17C1B74A2}"/>
              </a:ext>
            </a:extLst>
          </p:cNvPr>
          <p:cNvSpPr>
            <a:spLocks noGrp="1"/>
          </p:cNvSpPr>
          <p:nvPr>
            <p:ph type="title"/>
          </p:nvPr>
        </p:nvSpPr>
        <p:spPr>
          <a:xfrm>
            <a:off x="478369" y="144001"/>
            <a:ext cx="9169401" cy="555840"/>
          </a:xfrm>
        </p:spPr>
        <p:txBody>
          <a:bodyPr anchor="t">
            <a:normAutofit/>
          </a:bodyPr>
          <a:lstStyle/>
          <a:p>
            <a:r>
              <a:rPr lang="en-US" dirty="0"/>
              <a:t>Causal invariance</a:t>
            </a:r>
          </a:p>
        </p:txBody>
      </p:sp>
      <p:pic>
        <p:nvPicPr>
          <p:cNvPr id="1026" name="Picture 2" descr="environment 1 &#10;environment 2 &#10;environment 3 &#10;InvarianceofY IXs= x holdsifwetakeS = S* completesetofdirect &#10;parents (hereS*= {X2, ">
            <a:extLst>
              <a:ext uri="{FF2B5EF4-FFF2-40B4-BE49-F238E27FC236}">
                <a16:creationId xmlns:a16="http://schemas.microsoft.com/office/drawing/2014/main" id="{2C33D587-4400-42B5-9C65-2830939E4A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4963" y="1388150"/>
            <a:ext cx="4557415" cy="256354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2B17E5-4574-4426-B8A6-B5201A229E91}"/>
              </a:ext>
            </a:extLst>
          </p:cNvPr>
          <p:cNvSpPr>
            <a:spLocks noGrp="1"/>
          </p:cNvSpPr>
          <p:nvPr>
            <p:ph type="sldNum" sz="quarter" idx="12"/>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46</a:t>
            </a:fld>
            <a:endParaRPr lang="en-US"/>
          </a:p>
        </p:txBody>
      </p:sp>
      <p:sp>
        <p:nvSpPr>
          <p:cNvPr id="9" name="TextBox 8">
            <a:extLst>
              <a:ext uri="{FF2B5EF4-FFF2-40B4-BE49-F238E27FC236}">
                <a16:creationId xmlns:a16="http://schemas.microsoft.com/office/drawing/2014/main" id="{B2952C1F-E122-4DA0-B132-4A322D291313}"/>
              </a:ext>
            </a:extLst>
          </p:cNvPr>
          <p:cNvSpPr txBox="1"/>
          <p:nvPr/>
        </p:nvSpPr>
        <p:spPr bwMode="gray">
          <a:xfrm>
            <a:off x="5570674" y="1972627"/>
            <a:ext cx="6256363" cy="2031325"/>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Calibri" panose="020F0502020204030204" pitchFamily="34" charset="0"/>
              </a:rPr>
              <a:t>Causal inference requires that assumptions about invariance to operationalize interventions</a:t>
            </a:r>
          </a:p>
          <a:p>
            <a:pPr marL="285750" indent="-285750">
              <a:buFont typeface="Arial" panose="020B0604020202020204" pitchFamily="34" charset="0"/>
              <a:buChar char="•"/>
            </a:pPr>
            <a:r>
              <a:rPr lang="en-US" dirty="0">
                <a:latin typeface="Calibri" panose="020F0502020204030204" pitchFamily="34" charset="0"/>
              </a:rPr>
              <a:t>While we do not have agree on the set of interventions, we need to theoretically support them.</a:t>
            </a:r>
          </a:p>
          <a:p>
            <a:pPr marL="285750" indent="-285750">
              <a:buFont typeface="Arial" panose="020B0604020202020204" pitchFamily="34" charset="0"/>
              <a:buChar char="•"/>
            </a:pPr>
            <a:r>
              <a:rPr lang="en-US" dirty="0">
                <a:latin typeface="Calibri" panose="020F0502020204030204" pitchFamily="34" charset="0"/>
              </a:rPr>
              <a:t>Interventions can be of at least two types: </a:t>
            </a:r>
          </a:p>
          <a:p>
            <a:pPr marL="742950" lvl="1" indent="-285750">
              <a:buFont typeface="Arial" panose="020B0604020202020204" pitchFamily="34" charset="0"/>
              <a:buChar char="•"/>
            </a:pPr>
            <a:r>
              <a:rPr lang="en-US" dirty="0">
                <a:latin typeface="Calibri" panose="020F0502020204030204" pitchFamily="34" charset="0"/>
              </a:rPr>
              <a:t>noise intervention (perturb a variable) or </a:t>
            </a:r>
          </a:p>
          <a:p>
            <a:pPr marL="742950" lvl="1" indent="-285750">
              <a:buFont typeface="Arial" panose="020B0604020202020204" pitchFamily="34" charset="0"/>
              <a:buChar char="•"/>
            </a:pPr>
            <a:r>
              <a:rPr lang="en-US" dirty="0">
                <a:latin typeface="Calibri" panose="020F0502020204030204" pitchFamily="34" charset="0"/>
              </a:rPr>
              <a:t>do-interventions (set a variable to a certain value).</a:t>
            </a:r>
          </a:p>
        </p:txBody>
      </p:sp>
      <p:sp>
        <p:nvSpPr>
          <p:cNvPr id="11" name="TextBox 10">
            <a:extLst>
              <a:ext uri="{FF2B5EF4-FFF2-40B4-BE49-F238E27FC236}">
                <a16:creationId xmlns:a16="http://schemas.microsoft.com/office/drawing/2014/main" id="{94728FD1-B644-401E-99E0-8DFBD980A757}"/>
              </a:ext>
            </a:extLst>
          </p:cNvPr>
          <p:cNvSpPr txBox="1"/>
          <p:nvPr/>
        </p:nvSpPr>
        <p:spPr bwMode="gray">
          <a:xfrm>
            <a:off x="396175" y="797012"/>
            <a:ext cx="11430862" cy="646331"/>
          </a:xfrm>
          <a:prstGeom prst="rect">
            <a:avLst/>
          </a:prstGeom>
          <a:noFill/>
        </p:spPr>
        <p:txBody>
          <a:bodyPr wrap="square">
            <a:spAutoFit/>
          </a:bodyPr>
          <a:lstStyle/>
          <a:p>
            <a:r>
              <a:rPr lang="en-US" sz="1800" b="1" dirty="0">
                <a:effectLst/>
                <a:latin typeface="Calibri" panose="020F0502020204030204" pitchFamily="34" charset="0"/>
              </a:rPr>
              <a:t>Principal of Invariant Prediction </a:t>
            </a:r>
            <a:r>
              <a:rPr lang="en-US" sz="1800" dirty="0">
                <a:effectLst/>
                <a:latin typeface="Calibri" panose="020F0502020204030204" pitchFamily="34" charset="0"/>
              </a:rPr>
              <a:t>[</a:t>
            </a:r>
            <a:r>
              <a:rPr lang="de-DE" dirty="0">
                <a:latin typeface="Calibri" panose="020F0502020204030204" pitchFamily="34" charset="0"/>
              </a:rPr>
              <a:t>Peters, </a:t>
            </a:r>
            <a:r>
              <a:rPr lang="de-DE" dirty="0" err="1">
                <a:latin typeface="Calibri" panose="020F0502020204030204" pitchFamily="34" charset="0"/>
              </a:rPr>
              <a:t>Bühlmann</a:t>
            </a:r>
            <a:r>
              <a:rPr lang="de-DE" dirty="0">
                <a:latin typeface="Calibri" panose="020F0502020204030204" pitchFamily="34" charset="0"/>
              </a:rPr>
              <a:t> &amp; </a:t>
            </a:r>
            <a:r>
              <a:rPr lang="de-DE" dirty="0" err="1">
                <a:latin typeface="Calibri" panose="020F0502020204030204" pitchFamily="34" charset="0"/>
              </a:rPr>
              <a:t>Meinshausen</a:t>
            </a:r>
            <a:r>
              <a:rPr lang="de-DE" dirty="0">
                <a:latin typeface="Calibri" panose="020F0502020204030204" pitchFamily="34" charset="0"/>
              </a:rPr>
              <a:t> 2016]</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If one knows the values of the causes of an outcome of interest, then it is irrelevant how these values came about.</a:t>
            </a:r>
          </a:p>
        </p:txBody>
      </p:sp>
      <p:sp>
        <p:nvSpPr>
          <p:cNvPr id="12" name="TextBox 11">
            <a:extLst>
              <a:ext uri="{FF2B5EF4-FFF2-40B4-BE49-F238E27FC236}">
                <a16:creationId xmlns:a16="http://schemas.microsoft.com/office/drawing/2014/main" id="{2F8ADC8F-93A7-4A5E-87A0-F4FEF6179264}"/>
              </a:ext>
            </a:extLst>
          </p:cNvPr>
          <p:cNvSpPr txBox="1"/>
          <p:nvPr/>
        </p:nvSpPr>
        <p:spPr bwMode="gray">
          <a:xfrm>
            <a:off x="6593717" y="1488340"/>
            <a:ext cx="3736289" cy="369932"/>
          </a:xfrm>
          <a:prstGeom prst="rect">
            <a:avLst/>
          </a:prstGeom>
          <a:solidFill>
            <a:schemeClr val="accent3">
              <a:lumMod val="20000"/>
              <a:lumOff val="80000"/>
            </a:schemeClr>
          </a:solidFill>
        </p:spPr>
        <p:txBody>
          <a:bodyPr wrap="square">
            <a:spAutoFit/>
          </a:bodyPr>
          <a:lstStyle/>
          <a:p>
            <a:r>
              <a:rPr lang="en-US" sz="1800" dirty="0">
                <a:effectLst/>
                <a:latin typeface="Calibri" panose="020F0502020204030204" pitchFamily="34" charset="0"/>
              </a:rPr>
              <a:t>Modularity, Stability, and Consistency</a:t>
            </a:r>
            <a:endParaRPr lang="en-US" dirty="0"/>
          </a:p>
        </p:txBody>
      </p:sp>
      <p:sp>
        <p:nvSpPr>
          <p:cNvPr id="14" name="TextBox 13">
            <a:extLst>
              <a:ext uri="{FF2B5EF4-FFF2-40B4-BE49-F238E27FC236}">
                <a16:creationId xmlns:a16="http://schemas.microsoft.com/office/drawing/2014/main" id="{EF850181-5CDE-42B1-8874-EE622FD0B352}"/>
              </a:ext>
            </a:extLst>
          </p:cNvPr>
          <p:cNvSpPr txBox="1"/>
          <p:nvPr/>
        </p:nvSpPr>
        <p:spPr bwMode="gray">
          <a:xfrm>
            <a:off x="0" y="6603208"/>
            <a:ext cx="11206008" cy="215444"/>
          </a:xfrm>
          <a:prstGeom prst="rect">
            <a:avLst/>
          </a:prstGeom>
          <a:noFill/>
        </p:spPr>
        <p:txBody>
          <a:bodyPr wrap="square">
            <a:spAutoFit/>
          </a:bodyPr>
          <a:lstStyle/>
          <a:p>
            <a:r>
              <a:rPr lang="en-US" sz="800" dirty="0">
                <a:effectLst/>
                <a:latin typeface="Calibri" panose="020F0502020204030204" pitchFamily="34" charset="0"/>
              </a:rPr>
              <a:t>Sources:  [</a:t>
            </a:r>
            <a:r>
              <a:rPr lang="de-DE" sz="800" dirty="0">
                <a:latin typeface="Calibri" panose="020F0502020204030204" pitchFamily="34" charset="0"/>
              </a:rPr>
              <a:t>Peters, </a:t>
            </a:r>
            <a:r>
              <a:rPr lang="de-DE" sz="800" dirty="0" err="1">
                <a:latin typeface="Calibri" panose="020F0502020204030204" pitchFamily="34" charset="0"/>
              </a:rPr>
              <a:t>Bühlmann</a:t>
            </a:r>
            <a:r>
              <a:rPr lang="de-DE" sz="800" dirty="0">
                <a:latin typeface="Calibri" panose="020F0502020204030204" pitchFamily="34" charset="0"/>
              </a:rPr>
              <a:t> &amp; </a:t>
            </a:r>
            <a:r>
              <a:rPr lang="de-DE" sz="800" dirty="0" err="1">
                <a:latin typeface="Calibri" panose="020F0502020204030204" pitchFamily="34" charset="0"/>
              </a:rPr>
              <a:t>Meinshausen</a:t>
            </a:r>
            <a:r>
              <a:rPr lang="de-DE" sz="800" dirty="0">
                <a:latin typeface="Calibri" panose="020F0502020204030204" pitchFamily="34" charset="0"/>
              </a:rPr>
              <a:t> 2016]</a:t>
            </a:r>
            <a:r>
              <a:rPr lang="en-US" sz="800" dirty="0">
                <a:latin typeface="Calibri" panose="020F0502020204030204" pitchFamily="34" charset="0"/>
              </a:rPr>
              <a:t>  </a:t>
            </a:r>
            <a:r>
              <a:rPr lang="en-US" sz="800" dirty="0"/>
              <a:t>Causal inference by using invariant prediction: identification and confidence intervals. </a:t>
            </a:r>
            <a:r>
              <a:rPr lang="en-US" sz="800" i="1" dirty="0"/>
              <a:t>Journal of the Royal Statistical Society. Series B (Statistical Methodology)</a:t>
            </a:r>
            <a:r>
              <a:rPr lang="en-US" sz="800" dirty="0"/>
              <a:t>, 947-1012.</a:t>
            </a:r>
          </a:p>
        </p:txBody>
      </p:sp>
      <p:pic>
        <p:nvPicPr>
          <p:cNvPr id="15" name="Picture 14">
            <a:extLst>
              <a:ext uri="{FF2B5EF4-FFF2-40B4-BE49-F238E27FC236}">
                <a16:creationId xmlns:a16="http://schemas.microsoft.com/office/drawing/2014/main" id="{113B7DED-75F6-4D15-8982-7D4CBA167944}"/>
              </a:ext>
            </a:extLst>
          </p:cNvPr>
          <p:cNvPicPr>
            <a:picLocks noChangeAspect="1"/>
          </p:cNvPicPr>
          <p:nvPr/>
        </p:nvPicPr>
        <p:blipFill>
          <a:blip r:embed="rId4"/>
          <a:stretch>
            <a:fillRect/>
          </a:stretch>
        </p:blipFill>
        <p:spPr>
          <a:xfrm>
            <a:off x="364963" y="4196569"/>
            <a:ext cx="4415267" cy="2211460"/>
          </a:xfrm>
          <a:prstGeom prst="rect">
            <a:avLst/>
          </a:prstGeom>
        </p:spPr>
      </p:pic>
      <p:pic>
        <p:nvPicPr>
          <p:cNvPr id="20" name="Picture 19">
            <a:extLst>
              <a:ext uri="{FF2B5EF4-FFF2-40B4-BE49-F238E27FC236}">
                <a16:creationId xmlns:a16="http://schemas.microsoft.com/office/drawing/2014/main" id="{84DEC982-415B-48D0-A719-2DE22EEABD77}"/>
              </a:ext>
            </a:extLst>
          </p:cNvPr>
          <p:cNvPicPr>
            <a:picLocks noChangeAspect="1"/>
          </p:cNvPicPr>
          <p:nvPr/>
        </p:nvPicPr>
        <p:blipFill>
          <a:blip r:embed="rId5"/>
          <a:stretch>
            <a:fillRect/>
          </a:stretch>
        </p:blipFill>
        <p:spPr>
          <a:xfrm>
            <a:off x="5734600" y="4069732"/>
            <a:ext cx="4682504" cy="2282990"/>
          </a:xfrm>
          <a:prstGeom prst="rect">
            <a:avLst/>
          </a:prstGeom>
        </p:spPr>
      </p:pic>
      <p:sp>
        <p:nvSpPr>
          <p:cNvPr id="24" name="TextBox 23">
            <a:extLst>
              <a:ext uri="{FF2B5EF4-FFF2-40B4-BE49-F238E27FC236}">
                <a16:creationId xmlns:a16="http://schemas.microsoft.com/office/drawing/2014/main" id="{7DECCDB4-EF5C-4F06-9526-5F6C78B28872}"/>
              </a:ext>
            </a:extLst>
          </p:cNvPr>
          <p:cNvSpPr txBox="1"/>
          <p:nvPr/>
        </p:nvSpPr>
        <p:spPr bwMode="gray">
          <a:xfrm>
            <a:off x="238214" y="3985774"/>
            <a:ext cx="5429255" cy="369332"/>
          </a:xfrm>
          <a:prstGeom prst="rect">
            <a:avLst/>
          </a:prstGeom>
          <a:noFill/>
        </p:spPr>
        <p:txBody>
          <a:bodyPr wrap="square">
            <a:spAutoFit/>
          </a:bodyPr>
          <a:lstStyle/>
          <a:p>
            <a:r>
              <a:rPr lang="en-US" dirty="0">
                <a:latin typeface="Calibri" panose="020F0502020204030204" pitchFamily="34" charset="0"/>
              </a:rPr>
              <a:t>Different causal models same observational distribution</a:t>
            </a:r>
            <a:endParaRPr lang="en-US" dirty="0"/>
          </a:p>
        </p:txBody>
      </p:sp>
    </p:spTree>
    <p:extLst>
      <p:ext uri="{BB962C8B-B14F-4D97-AF65-F5344CB8AC3E}">
        <p14:creationId xmlns:p14="http://schemas.microsoft.com/office/powerpoint/2010/main" val="148045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84C2F21-4C52-4FAD-99DD-6DE32DB87EFB}"/>
              </a:ext>
            </a:extLst>
          </p:cNvPr>
          <p:cNvSpPr>
            <a:spLocks noGrp="1"/>
          </p:cNvSpPr>
          <p:nvPr>
            <p:ph type="body" sz="quarter" idx="11"/>
          </p:nvPr>
        </p:nvSpPr>
        <p:spPr/>
        <p:txBody>
          <a:bodyPr/>
          <a:lstStyle/>
          <a:p>
            <a:endParaRPr lang="en-US" dirty="0"/>
          </a:p>
        </p:txBody>
      </p:sp>
      <p:sp>
        <p:nvSpPr>
          <p:cNvPr id="6" name="Title 5">
            <a:extLst>
              <a:ext uri="{FF2B5EF4-FFF2-40B4-BE49-F238E27FC236}">
                <a16:creationId xmlns:a16="http://schemas.microsoft.com/office/drawing/2014/main" id="{963012B0-D2BB-4424-8991-601FAA64996B}"/>
              </a:ext>
            </a:extLst>
          </p:cNvPr>
          <p:cNvSpPr>
            <a:spLocks noGrp="1"/>
          </p:cNvSpPr>
          <p:nvPr>
            <p:ph type="ctrTitle"/>
          </p:nvPr>
        </p:nvSpPr>
        <p:spPr>
          <a:xfrm>
            <a:off x="478367" y="4805681"/>
            <a:ext cx="11228919" cy="1075327"/>
          </a:xfrm>
        </p:spPr>
        <p:txBody>
          <a:bodyPr/>
          <a:lstStyle/>
          <a:p>
            <a:r>
              <a:rPr lang="en-US" dirty="0"/>
              <a:t>Causal Discovery with Neural Networks:</a:t>
            </a:r>
            <a:br>
              <a:rPr lang="en-US" dirty="0"/>
            </a:br>
            <a:r>
              <a:rPr lang="en-US" dirty="0"/>
              <a:t>in presence of latent variables, confounding, and sparsity</a:t>
            </a:r>
          </a:p>
        </p:txBody>
      </p:sp>
      <p:sp>
        <p:nvSpPr>
          <p:cNvPr id="4" name="Slide Number Placeholder 3">
            <a:extLst>
              <a:ext uri="{FF2B5EF4-FFF2-40B4-BE49-F238E27FC236}">
                <a16:creationId xmlns:a16="http://schemas.microsoft.com/office/drawing/2014/main" id="{9F3D8622-128A-476C-B0CE-9B62561DC493}"/>
              </a:ext>
            </a:extLst>
          </p:cNvPr>
          <p:cNvSpPr>
            <a:spLocks noGrp="1"/>
          </p:cNvSpPr>
          <p:nvPr>
            <p:ph type="sldNum" sz="quarter" idx="4294967295"/>
          </p:nvPr>
        </p:nvSpPr>
        <p:spPr>
          <a:xfrm>
            <a:off x="11420475" y="6486525"/>
            <a:ext cx="771525" cy="260350"/>
          </a:xfrm>
        </p:spPr>
        <p:txBody>
          <a:bodyPr/>
          <a:lstStyle/>
          <a:p>
            <a:fld id="{D9B91DFE-F18F-4C9B-AD43-68939A9281C4}" type="slidenum">
              <a:rPr lang="en-US" smtClean="0"/>
              <a:t>47</a:t>
            </a:fld>
            <a:endParaRPr lang="en-US"/>
          </a:p>
        </p:txBody>
      </p:sp>
    </p:spTree>
    <p:extLst>
      <p:ext uri="{BB962C8B-B14F-4D97-AF65-F5344CB8AC3E}">
        <p14:creationId xmlns:p14="http://schemas.microsoft.com/office/powerpoint/2010/main" val="30771877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1E36-3A0A-4706-A0FB-F49EDA972BFC}"/>
              </a:ext>
            </a:extLst>
          </p:cNvPr>
          <p:cNvSpPr>
            <a:spLocks noGrp="1"/>
          </p:cNvSpPr>
          <p:nvPr>
            <p:ph type="title"/>
          </p:nvPr>
        </p:nvSpPr>
        <p:spPr>
          <a:xfrm>
            <a:off x="478369" y="144001"/>
            <a:ext cx="9169401" cy="555840"/>
          </a:xfrm>
        </p:spPr>
        <p:txBody>
          <a:bodyPr/>
          <a:lstStyle/>
          <a:p>
            <a:r>
              <a:rPr lang="en-US" dirty="0"/>
              <a:t>Need for Principled Design in Machine Learning</a:t>
            </a:r>
          </a:p>
        </p:txBody>
      </p:sp>
      <p:sp>
        <p:nvSpPr>
          <p:cNvPr id="3" name="Content Placeholder 2">
            <a:extLst>
              <a:ext uri="{FF2B5EF4-FFF2-40B4-BE49-F238E27FC236}">
                <a16:creationId xmlns:a16="http://schemas.microsoft.com/office/drawing/2014/main" id="{8F965051-1A91-434E-8ABD-5A4D6E01ACCE}"/>
              </a:ext>
            </a:extLst>
          </p:cNvPr>
          <p:cNvSpPr>
            <a:spLocks noGrp="1"/>
          </p:cNvSpPr>
          <p:nvPr>
            <p:ph idx="1"/>
          </p:nvPr>
        </p:nvSpPr>
        <p:spPr>
          <a:xfrm>
            <a:off x="478369" y="1213308"/>
            <a:ext cx="11473384" cy="3136371"/>
          </a:xfrm>
        </p:spPr>
        <p:txBody>
          <a:bodyPr/>
          <a:lstStyle/>
          <a:p>
            <a:r>
              <a:rPr lang="en-US" sz="1800" b="0" i="0" u="none" strike="noStrike" baseline="0" dirty="0">
                <a:solidFill>
                  <a:srgbClr val="000000"/>
                </a:solidFill>
                <a:latin typeface="+mj-lt"/>
              </a:rPr>
              <a:t>Most machine learning work essentially tries to skip the opening steps, tackling complex problems empirically, without ever trying to build affirm understanding about what initial primitive </a:t>
            </a:r>
            <a:r>
              <a:rPr lang="en-US" sz="1800" b="0" i="0" u="none" strike="noStrike" baseline="0" dirty="0" err="1">
                <a:solidFill>
                  <a:srgbClr val="000000"/>
                </a:solidFill>
                <a:latin typeface="+mj-lt"/>
              </a:rPr>
              <a:t>sare</a:t>
            </a:r>
            <a:r>
              <a:rPr lang="en-US" sz="1800" b="0" i="0" u="none" strike="noStrike" baseline="0" dirty="0">
                <a:solidFill>
                  <a:srgbClr val="000000"/>
                </a:solidFill>
                <a:latin typeface="+mj-lt"/>
              </a:rPr>
              <a:t> really required for language and higher-level cognition.</a:t>
            </a:r>
          </a:p>
          <a:p>
            <a:endParaRPr lang="en-US" sz="1800" dirty="0">
              <a:solidFill>
                <a:srgbClr val="000000"/>
              </a:solidFill>
              <a:latin typeface="+mj-lt"/>
            </a:endParaRPr>
          </a:p>
          <a:p>
            <a:r>
              <a:rPr lang="en-US" sz="1800" b="0" i="0" u="none" strike="noStrike" baseline="0" dirty="0">
                <a:solidFill>
                  <a:srgbClr val="000000"/>
                </a:solidFill>
                <a:latin typeface="+mj-lt"/>
              </a:rPr>
              <a:t>Skipping those first steps has not gotten us thus far to language understanding and reliable trustworthy systems that can cope with the unexpected; it is time to reconsider.</a:t>
            </a:r>
          </a:p>
          <a:p>
            <a:endParaRPr lang="en-US" sz="1800" dirty="0">
              <a:solidFill>
                <a:srgbClr val="000000"/>
              </a:solidFill>
              <a:latin typeface="+mj-lt"/>
            </a:endParaRPr>
          </a:p>
          <a:p>
            <a:r>
              <a:rPr lang="en-US" sz="1600" dirty="0">
                <a:solidFill>
                  <a:srgbClr val="000000"/>
                </a:solidFill>
                <a:latin typeface="+mj-lt"/>
              </a:rPr>
              <a:t>Gary Markus (2020), </a:t>
            </a:r>
            <a:r>
              <a:rPr lang="en-US" sz="1600" b="1" dirty="0">
                <a:solidFill>
                  <a:srgbClr val="000000"/>
                </a:solidFill>
                <a:latin typeface="+mj-lt"/>
              </a:rPr>
              <a:t>The Next Decade in AI: Four Steps Towards Robust Artificial Intelligence</a:t>
            </a:r>
            <a:endParaRPr lang="en-US" sz="1800" b="1" dirty="0">
              <a:latin typeface="+mj-lt"/>
            </a:endParaRPr>
          </a:p>
        </p:txBody>
      </p:sp>
      <p:sp>
        <p:nvSpPr>
          <p:cNvPr id="4" name="Slide Number Placeholder 3">
            <a:extLst>
              <a:ext uri="{FF2B5EF4-FFF2-40B4-BE49-F238E27FC236}">
                <a16:creationId xmlns:a16="http://schemas.microsoft.com/office/drawing/2014/main" id="{0166F26A-8AE9-4670-B596-81D9DD2417D9}"/>
              </a:ext>
            </a:extLst>
          </p:cNvPr>
          <p:cNvSpPr>
            <a:spLocks noGrp="1"/>
          </p:cNvSpPr>
          <p:nvPr>
            <p:ph type="sldNum" sz="quarter" idx="12"/>
          </p:nvPr>
        </p:nvSpPr>
        <p:spPr/>
        <p:txBody>
          <a:bodyPr/>
          <a:lstStyle/>
          <a:p>
            <a:fld id="{81561042-0DC2-4A04-AA50-F6D44EB20EBA}" type="slidenum">
              <a:rPr lang="en-US" smtClean="0"/>
              <a:t>48</a:t>
            </a:fld>
            <a:endParaRPr lang="en-US"/>
          </a:p>
        </p:txBody>
      </p:sp>
    </p:spTree>
    <p:extLst>
      <p:ext uri="{BB962C8B-B14F-4D97-AF65-F5344CB8AC3E}">
        <p14:creationId xmlns:p14="http://schemas.microsoft.com/office/powerpoint/2010/main" val="3398986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1636-E7CF-4EC2-832F-7B74042E45CD}"/>
              </a:ext>
            </a:extLst>
          </p:cNvPr>
          <p:cNvSpPr>
            <a:spLocks noGrp="1"/>
          </p:cNvSpPr>
          <p:nvPr>
            <p:ph type="title"/>
          </p:nvPr>
        </p:nvSpPr>
        <p:spPr>
          <a:xfrm>
            <a:off x="478369" y="144001"/>
            <a:ext cx="9169401" cy="555840"/>
          </a:xfrm>
        </p:spPr>
        <p:txBody>
          <a:bodyPr/>
          <a:lstStyle/>
          <a:p>
            <a:r>
              <a:rPr lang="en-US" b="1" dirty="0"/>
              <a:t>Why do we need Causality in Machine Learning?</a:t>
            </a:r>
            <a:endParaRPr lang="en-US" dirty="0"/>
          </a:p>
        </p:txBody>
      </p:sp>
      <p:sp>
        <p:nvSpPr>
          <p:cNvPr id="3" name="Content Placeholder 2">
            <a:extLst>
              <a:ext uri="{FF2B5EF4-FFF2-40B4-BE49-F238E27FC236}">
                <a16:creationId xmlns:a16="http://schemas.microsoft.com/office/drawing/2014/main" id="{68B3B5C4-8902-4CCB-9295-B29AA09021E2}"/>
              </a:ext>
            </a:extLst>
          </p:cNvPr>
          <p:cNvSpPr>
            <a:spLocks noGrp="1"/>
          </p:cNvSpPr>
          <p:nvPr>
            <p:ph idx="1"/>
          </p:nvPr>
        </p:nvSpPr>
        <p:spPr>
          <a:xfrm>
            <a:off x="478369" y="1001750"/>
            <a:ext cx="11473384" cy="5695405"/>
          </a:xfrm>
        </p:spPr>
        <p:txBody>
          <a:bodyPr/>
          <a:lstStyle/>
          <a:p>
            <a:r>
              <a:rPr lang="en-US" u="sng" dirty="0"/>
              <a:t>Context:</a:t>
            </a:r>
            <a:r>
              <a:rPr lang="en-US" dirty="0"/>
              <a:t> Correlation-based models make four strong assumptions</a:t>
            </a:r>
          </a:p>
          <a:p>
            <a:pPr marL="457200" indent="-457200">
              <a:buFont typeface="+mj-lt"/>
              <a:buAutoNum type="arabicPeriod"/>
            </a:pPr>
            <a:r>
              <a:rPr lang="en-US" dirty="0"/>
              <a:t>Out Of Distribution (OOD)</a:t>
            </a:r>
          </a:p>
          <a:p>
            <a:pPr marL="698494" lvl="1" indent="-457200"/>
            <a:r>
              <a:rPr lang="en-US" dirty="0"/>
              <a:t>Covariate Shift and Concept Drift (non-stationarity)</a:t>
            </a:r>
          </a:p>
          <a:p>
            <a:pPr marL="457200" indent="-457200">
              <a:buFont typeface="+mj-lt"/>
              <a:buAutoNum type="arabicPeriod"/>
            </a:pPr>
            <a:r>
              <a:rPr lang="en-US" dirty="0"/>
              <a:t>Independent and Identically Distributed (IID) data</a:t>
            </a:r>
          </a:p>
          <a:p>
            <a:pPr marL="698494" lvl="1" indent="-457200"/>
            <a:r>
              <a:rPr lang="en-US" dirty="0"/>
              <a:t>Scrambling Training and Testing data</a:t>
            </a:r>
          </a:p>
          <a:p>
            <a:pPr marL="457200" indent="-457200">
              <a:buFont typeface="+mj-lt"/>
              <a:buAutoNum type="arabicPeriod"/>
            </a:pPr>
            <a:r>
              <a:rPr lang="en-US" dirty="0"/>
              <a:t>Lack of guidance to intervention (control and exploration)</a:t>
            </a:r>
          </a:p>
          <a:p>
            <a:pPr marL="457200" indent="-457200">
              <a:buFont typeface="+mj-lt"/>
              <a:buAutoNum type="arabicPeriod"/>
            </a:pPr>
            <a:r>
              <a:rPr lang="en-US" dirty="0"/>
              <a:t>Credit assignment (explanation, counterfactual thinking)</a:t>
            </a:r>
          </a:p>
          <a:p>
            <a:pPr marL="698494" lvl="1" indent="-457200"/>
            <a:r>
              <a:rPr lang="en-US" dirty="0"/>
              <a:t>Search through possible futures is highly intractable</a:t>
            </a:r>
          </a:p>
          <a:p>
            <a:pPr marL="457200" indent="-457200">
              <a:buFont typeface="+mj-lt"/>
              <a:buAutoNum type="arabicPeriod"/>
            </a:pPr>
            <a:endParaRPr lang="en-US" dirty="0"/>
          </a:p>
          <a:p>
            <a:r>
              <a:rPr lang="en-US" u="sng" dirty="0"/>
              <a:t>Impact</a:t>
            </a:r>
            <a:r>
              <a:rPr lang="en-US" dirty="0"/>
              <a:t>: </a:t>
            </a:r>
          </a:p>
          <a:p>
            <a:pPr marL="342900" indent="-342900">
              <a:buFont typeface="Arial" panose="020B0604020202020204" pitchFamily="34" charset="0"/>
              <a:buChar char="•"/>
            </a:pPr>
            <a:r>
              <a:rPr lang="en-US" dirty="0"/>
              <a:t>Limits systematic generalization</a:t>
            </a:r>
          </a:p>
          <a:p>
            <a:pPr marL="342900" indent="-342900">
              <a:buFont typeface="Arial" panose="020B0604020202020204" pitchFamily="34" charset="0"/>
              <a:buChar char="•"/>
            </a:pPr>
            <a:r>
              <a:rPr lang="en-US" dirty="0"/>
              <a:t>High complexity for adaptation</a:t>
            </a:r>
          </a:p>
          <a:p>
            <a:endParaRPr lang="en-US" dirty="0"/>
          </a:p>
        </p:txBody>
      </p:sp>
      <p:sp>
        <p:nvSpPr>
          <p:cNvPr id="4" name="Slide Number Placeholder 3">
            <a:extLst>
              <a:ext uri="{FF2B5EF4-FFF2-40B4-BE49-F238E27FC236}">
                <a16:creationId xmlns:a16="http://schemas.microsoft.com/office/drawing/2014/main" id="{6F66258D-9521-444D-89C0-A1C9FDB7AD21}"/>
              </a:ext>
            </a:extLst>
          </p:cNvPr>
          <p:cNvSpPr>
            <a:spLocks noGrp="1"/>
          </p:cNvSpPr>
          <p:nvPr>
            <p:ph type="sldNum" sz="quarter" idx="12"/>
          </p:nvPr>
        </p:nvSpPr>
        <p:spPr/>
        <p:txBody>
          <a:bodyPr/>
          <a:lstStyle/>
          <a:p>
            <a:fld id="{81561042-0DC2-4A04-AA50-F6D44EB20EBA}" type="slidenum">
              <a:rPr lang="en-US" smtClean="0"/>
              <a:t>49</a:t>
            </a:fld>
            <a:endParaRPr lang="en-US"/>
          </a:p>
        </p:txBody>
      </p:sp>
      <p:sp>
        <p:nvSpPr>
          <p:cNvPr id="9" name="TextBox 8">
            <a:extLst>
              <a:ext uri="{FF2B5EF4-FFF2-40B4-BE49-F238E27FC236}">
                <a16:creationId xmlns:a16="http://schemas.microsoft.com/office/drawing/2014/main" id="{57CBEDC9-70AB-4934-A069-1CB8D2928E30}"/>
              </a:ext>
            </a:extLst>
          </p:cNvPr>
          <p:cNvSpPr txBox="1"/>
          <p:nvPr/>
        </p:nvSpPr>
        <p:spPr bwMode="gray">
          <a:xfrm>
            <a:off x="0" y="6550223"/>
            <a:ext cx="11370276" cy="307777"/>
          </a:xfrm>
          <a:prstGeom prst="rect">
            <a:avLst/>
          </a:prstGeom>
          <a:noFill/>
        </p:spPr>
        <p:txBody>
          <a:bodyPr wrap="square">
            <a:spAutoFit/>
          </a:bodyPr>
          <a:lstStyle/>
          <a:p>
            <a:r>
              <a:rPr lang="en-US" sz="1400" dirty="0" err="1"/>
              <a:t>Yoshua</a:t>
            </a:r>
            <a:r>
              <a:rPr lang="en-US" sz="1400" dirty="0"/>
              <a:t> </a:t>
            </a:r>
            <a:r>
              <a:rPr lang="en-US" sz="1400" dirty="0" err="1"/>
              <a:t>Bengio</a:t>
            </a:r>
            <a:r>
              <a:rPr lang="en-US" sz="1400" dirty="0"/>
              <a:t>: From System 1 Deep Learning to System 2 Deep Learning (</a:t>
            </a:r>
            <a:r>
              <a:rPr lang="en-US" sz="1400" dirty="0" err="1"/>
              <a:t>NeurIPS</a:t>
            </a:r>
            <a:r>
              <a:rPr lang="en-US" sz="1400" dirty="0"/>
              <a:t> 2019)</a:t>
            </a:r>
          </a:p>
        </p:txBody>
      </p:sp>
    </p:spTree>
    <p:extLst>
      <p:ext uri="{BB962C8B-B14F-4D97-AF65-F5344CB8AC3E}">
        <p14:creationId xmlns:p14="http://schemas.microsoft.com/office/powerpoint/2010/main" val="187420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DB1D2E-7316-4031-AE29-BD3B23C20FF5}"/>
              </a:ext>
            </a:extLst>
          </p:cNvPr>
          <p:cNvSpPr>
            <a:spLocks noGrp="1"/>
          </p:cNvSpPr>
          <p:nvPr>
            <p:ph type="title"/>
          </p:nvPr>
        </p:nvSpPr>
        <p:spPr/>
        <p:txBody>
          <a:bodyPr/>
          <a:lstStyle/>
          <a:p>
            <a:r>
              <a:rPr lang="pt-BR" dirty="0"/>
              <a:t>Covid-19 fatality rates China and Italy</a:t>
            </a:r>
            <a:endParaRPr lang="en-US" dirty="0"/>
          </a:p>
        </p:txBody>
      </p:sp>
      <p:pic>
        <p:nvPicPr>
          <p:cNvPr id="5" name="Picture 4">
            <a:extLst>
              <a:ext uri="{FF2B5EF4-FFF2-40B4-BE49-F238E27FC236}">
                <a16:creationId xmlns:a16="http://schemas.microsoft.com/office/drawing/2014/main" id="{B16EFD2C-4D7C-488D-910B-BF164CFEFF56}"/>
              </a:ext>
            </a:extLst>
          </p:cNvPr>
          <p:cNvPicPr>
            <a:picLocks noChangeAspect="1"/>
          </p:cNvPicPr>
          <p:nvPr/>
        </p:nvPicPr>
        <p:blipFill>
          <a:blip r:embed="rId3"/>
          <a:stretch>
            <a:fillRect/>
          </a:stretch>
        </p:blipFill>
        <p:spPr>
          <a:xfrm>
            <a:off x="99479" y="987843"/>
            <a:ext cx="5876925" cy="3848100"/>
          </a:xfrm>
          <a:prstGeom prst="rect">
            <a:avLst/>
          </a:prstGeom>
        </p:spPr>
      </p:pic>
      <p:pic>
        <p:nvPicPr>
          <p:cNvPr id="7" name="Picture 6">
            <a:extLst>
              <a:ext uri="{FF2B5EF4-FFF2-40B4-BE49-F238E27FC236}">
                <a16:creationId xmlns:a16="http://schemas.microsoft.com/office/drawing/2014/main" id="{2D44AA72-C280-4A40-B168-FD5182469E66}"/>
              </a:ext>
            </a:extLst>
          </p:cNvPr>
          <p:cNvPicPr>
            <a:picLocks noChangeAspect="1"/>
          </p:cNvPicPr>
          <p:nvPr/>
        </p:nvPicPr>
        <p:blipFill>
          <a:blip r:embed="rId4"/>
          <a:stretch>
            <a:fillRect/>
          </a:stretch>
        </p:blipFill>
        <p:spPr>
          <a:xfrm>
            <a:off x="6215597" y="1011656"/>
            <a:ext cx="5943600" cy="3800475"/>
          </a:xfrm>
          <a:prstGeom prst="rect">
            <a:avLst/>
          </a:prstGeom>
        </p:spPr>
      </p:pic>
      <p:sp>
        <p:nvSpPr>
          <p:cNvPr id="8" name="Left Brace 7">
            <a:extLst>
              <a:ext uri="{FF2B5EF4-FFF2-40B4-BE49-F238E27FC236}">
                <a16:creationId xmlns:a16="http://schemas.microsoft.com/office/drawing/2014/main" id="{4C04DD95-8573-46B2-90CF-C76CB14E27FB}"/>
              </a:ext>
            </a:extLst>
          </p:cNvPr>
          <p:cNvSpPr/>
          <p:nvPr/>
        </p:nvSpPr>
        <p:spPr bwMode="gray">
          <a:xfrm rot="16200000">
            <a:off x="5390543" y="4516250"/>
            <a:ext cx="308883" cy="514203"/>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2A94340-E22C-442A-BD81-B1D485A840C9}"/>
              </a:ext>
            </a:extLst>
          </p:cNvPr>
          <p:cNvSpPr txBox="1"/>
          <p:nvPr/>
        </p:nvSpPr>
        <p:spPr bwMode="gray">
          <a:xfrm>
            <a:off x="2922815" y="5094723"/>
            <a:ext cx="3799114" cy="57014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b="1" dirty="0">
                <a:solidFill>
                  <a:sysClr val="windowText" lastClr="000000"/>
                </a:solidFill>
              </a:rPr>
              <a:t>CFR(China) &lt; CFR(Italy) !</a:t>
            </a:r>
            <a:endParaRPr lang="en-US" sz="1600" b="1" dirty="0" err="1">
              <a:solidFill>
                <a:sysClr val="windowText" lastClr="000000"/>
              </a:solidFill>
            </a:endParaRPr>
          </a:p>
        </p:txBody>
      </p:sp>
      <p:sp>
        <p:nvSpPr>
          <p:cNvPr id="11" name="TextBox 10">
            <a:extLst>
              <a:ext uri="{FF2B5EF4-FFF2-40B4-BE49-F238E27FC236}">
                <a16:creationId xmlns:a16="http://schemas.microsoft.com/office/drawing/2014/main" id="{4189DE41-FE2C-4D31-8D93-6E411435D64A}"/>
              </a:ext>
            </a:extLst>
          </p:cNvPr>
          <p:cNvSpPr txBox="1"/>
          <p:nvPr/>
        </p:nvSpPr>
        <p:spPr bwMode="gray">
          <a:xfrm>
            <a:off x="6868886" y="4863401"/>
            <a:ext cx="4855249" cy="103278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b="1" dirty="0">
                <a:solidFill>
                  <a:sysClr val="windowText" lastClr="000000"/>
                </a:solidFill>
              </a:rPr>
              <a:t>Because Italy has a larger proportion of confirmed cases among older age groups.</a:t>
            </a:r>
            <a:endParaRPr lang="en-US" sz="1600" b="1" dirty="0" err="1">
              <a:solidFill>
                <a:sysClr val="windowText" lastClr="000000"/>
              </a:solidFill>
            </a:endParaRPr>
          </a:p>
        </p:txBody>
      </p:sp>
      <p:cxnSp>
        <p:nvCxnSpPr>
          <p:cNvPr id="16" name="Straight Arrow Connector 15">
            <a:extLst>
              <a:ext uri="{FF2B5EF4-FFF2-40B4-BE49-F238E27FC236}">
                <a16:creationId xmlns:a16="http://schemas.microsoft.com/office/drawing/2014/main" id="{A8CBBE25-2619-4B66-8F12-7895C0C72C95}"/>
              </a:ext>
            </a:extLst>
          </p:cNvPr>
          <p:cNvCxnSpPr/>
          <p:nvPr/>
        </p:nvCxnSpPr>
        <p:spPr bwMode="gray">
          <a:xfrm>
            <a:off x="5063069" y="1451168"/>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3E60F8-350B-49F7-8B32-775BA079AF76}"/>
              </a:ext>
            </a:extLst>
          </p:cNvPr>
          <p:cNvCxnSpPr/>
          <p:nvPr/>
        </p:nvCxnSpPr>
        <p:spPr bwMode="gray">
          <a:xfrm>
            <a:off x="4453469" y="2520008"/>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D85C2EA-6148-46FA-8DE7-A2F291A43CA4}"/>
              </a:ext>
            </a:extLst>
          </p:cNvPr>
          <p:cNvCxnSpPr/>
          <p:nvPr/>
        </p:nvCxnSpPr>
        <p:spPr bwMode="gray">
          <a:xfrm>
            <a:off x="3974498" y="3379979"/>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B13EA3-466F-4FA0-AA4A-26124AF2633F}"/>
              </a:ext>
            </a:extLst>
          </p:cNvPr>
          <p:cNvCxnSpPr/>
          <p:nvPr/>
        </p:nvCxnSpPr>
        <p:spPr bwMode="gray">
          <a:xfrm>
            <a:off x="3451983" y="3739210"/>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3B862C-B6B2-4403-A672-DBAED76F9519}"/>
              </a:ext>
            </a:extLst>
          </p:cNvPr>
          <p:cNvCxnSpPr>
            <a:cxnSpLocks/>
          </p:cNvCxnSpPr>
          <p:nvPr/>
        </p:nvCxnSpPr>
        <p:spPr bwMode="gray">
          <a:xfrm>
            <a:off x="2994784"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142394-8DD4-4DFC-A975-F2B6BF627667}"/>
              </a:ext>
            </a:extLst>
          </p:cNvPr>
          <p:cNvCxnSpPr>
            <a:cxnSpLocks/>
          </p:cNvCxnSpPr>
          <p:nvPr/>
        </p:nvCxnSpPr>
        <p:spPr bwMode="gray">
          <a:xfrm>
            <a:off x="2449236"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66D9C4-5A17-4BA2-BCEE-62A3D13DD5BC}"/>
              </a:ext>
            </a:extLst>
          </p:cNvPr>
          <p:cNvCxnSpPr>
            <a:cxnSpLocks/>
          </p:cNvCxnSpPr>
          <p:nvPr/>
        </p:nvCxnSpPr>
        <p:spPr bwMode="gray">
          <a:xfrm flipV="1">
            <a:off x="5278209" y="3290853"/>
            <a:ext cx="266775" cy="50720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F8B9C3-CFA3-4372-84E4-2E2B614E3DC5}"/>
              </a:ext>
            </a:extLst>
          </p:cNvPr>
          <p:cNvCxnSpPr>
            <a:cxnSpLocks/>
          </p:cNvCxnSpPr>
          <p:nvPr/>
        </p:nvCxnSpPr>
        <p:spPr bwMode="gray">
          <a:xfrm>
            <a:off x="1903688"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87143C-5625-4B40-BE4E-48AA3EB1BDE4}"/>
              </a:ext>
            </a:extLst>
          </p:cNvPr>
          <p:cNvCxnSpPr>
            <a:cxnSpLocks/>
          </p:cNvCxnSpPr>
          <p:nvPr/>
        </p:nvCxnSpPr>
        <p:spPr bwMode="gray">
          <a:xfrm>
            <a:off x="1358140"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7D7FDC-2048-40F3-A4A0-90AD32BD33E4}"/>
              </a:ext>
            </a:extLst>
          </p:cNvPr>
          <p:cNvSpPr txBox="1"/>
          <p:nvPr/>
        </p:nvSpPr>
        <p:spPr bwMode="gray">
          <a:xfrm>
            <a:off x="283029" y="6437101"/>
            <a:ext cx="8534400" cy="2768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u="sng" dirty="0"/>
              <a:t>Sources</a:t>
            </a:r>
            <a:r>
              <a:rPr lang="en-US" sz="1400" dirty="0"/>
              <a:t>: [</a:t>
            </a:r>
            <a:r>
              <a:rPr lang="en-US" sz="1400" dirty="0" err="1"/>
              <a:t>Schölkopf</a:t>
            </a:r>
            <a:r>
              <a:rPr lang="en-US" sz="1400" dirty="0"/>
              <a:t> et al. </a:t>
            </a:r>
            <a:r>
              <a:rPr lang="en-US" sz="1400"/>
              <a:t>2020] [Wu &amp; McGoogan 2020] </a:t>
            </a:r>
            <a:r>
              <a:rPr lang="en-US" sz="1400" dirty="0"/>
              <a:t>[Instituto </a:t>
            </a:r>
            <a:r>
              <a:rPr lang="en-US" sz="1400" dirty="0" err="1"/>
              <a:t>Superiore</a:t>
            </a:r>
            <a:r>
              <a:rPr lang="en-US" sz="1400" dirty="0"/>
              <a:t> di </a:t>
            </a:r>
            <a:r>
              <a:rPr lang="en-US" sz="1400" dirty="0" err="1"/>
              <a:t>Sanita</a:t>
            </a:r>
            <a:r>
              <a:rPr lang="en-US" sz="1400" dirty="0"/>
              <a:t> 2020]</a:t>
            </a:r>
          </a:p>
        </p:txBody>
      </p:sp>
      <p:sp>
        <p:nvSpPr>
          <p:cNvPr id="23" name="Text Placeholder 1">
            <a:extLst>
              <a:ext uri="{FF2B5EF4-FFF2-40B4-BE49-F238E27FC236}">
                <a16:creationId xmlns:a16="http://schemas.microsoft.com/office/drawing/2014/main" id="{1AD86EA0-1767-4769-87C7-377DC7D3326D}"/>
              </a:ext>
            </a:extLst>
          </p:cNvPr>
          <p:cNvSpPr>
            <a:spLocks noGrp="1"/>
          </p:cNvSpPr>
          <p:nvPr>
            <p:ph type="body" sz="quarter" idx="13"/>
          </p:nvPr>
        </p:nvSpPr>
        <p:spPr>
          <a:xfrm>
            <a:off x="810856" y="5741526"/>
            <a:ext cx="6776912" cy="309315"/>
          </a:xfrm>
        </p:spPr>
        <p:txBody>
          <a:bodyPr/>
          <a:lstStyle/>
          <a:p>
            <a:r>
              <a:rPr lang="pt-BR" b="1" dirty="0"/>
              <a:t>Solution – condition on </a:t>
            </a:r>
            <a:r>
              <a:rPr lang="pt-BR" b="1" dirty="0" err="1"/>
              <a:t>additional</a:t>
            </a:r>
            <a:r>
              <a:rPr lang="pt-BR" b="1" dirty="0"/>
              <a:t> </a:t>
            </a:r>
            <a:r>
              <a:rPr lang="pt-BR" b="1" dirty="0" err="1"/>
              <a:t>factors</a:t>
            </a:r>
            <a:r>
              <a:rPr lang="pt-BR" b="1" dirty="0"/>
              <a:t> = Age</a:t>
            </a:r>
            <a:endParaRPr lang="en-US" b="1" dirty="0"/>
          </a:p>
        </p:txBody>
      </p:sp>
    </p:spTree>
    <p:extLst>
      <p:ext uri="{BB962C8B-B14F-4D97-AF65-F5344CB8AC3E}">
        <p14:creationId xmlns:p14="http://schemas.microsoft.com/office/powerpoint/2010/main" val="1939996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par>
                                <p:cTn id="11" presetID="14"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par>
                                <p:cTn id="14" presetID="14"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randombar(horizontal)">
                                      <p:cBhvr>
                                        <p:cTn id="16" dur="500"/>
                                        <p:tgtEl>
                                          <p:spTgt spid="19"/>
                                        </p:tgtEl>
                                      </p:cBhvr>
                                    </p:animEffect>
                                  </p:childTnLst>
                                </p:cTn>
                              </p:par>
                              <p:par>
                                <p:cTn id="17" presetID="14" presetClass="entr" presetSubtype="1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par>
                                <p:cTn id="23" presetID="14" presetClass="entr" presetSubtype="1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par>
                                <p:cTn id="26" presetID="14" presetClass="entr" presetSubtype="1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randombar(horizontal)">
                                      <p:cBhvr>
                                        <p:cTn id="33" dur="500"/>
                                        <p:tgtEl>
                                          <p:spTgt spid="22"/>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randombar(horizontal)">
                                      <p:cBhvr>
                                        <p:cTn id="36" dur="500"/>
                                        <p:tgtEl>
                                          <p:spTgt spid="8"/>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randombar(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2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5E12-1683-4C6C-BF79-5D396D4E526C}"/>
              </a:ext>
            </a:extLst>
          </p:cNvPr>
          <p:cNvSpPr>
            <a:spLocks noGrp="1"/>
          </p:cNvSpPr>
          <p:nvPr>
            <p:ph type="title"/>
          </p:nvPr>
        </p:nvSpPr>
        <p:spPr>
          <a:xfrm>
            <a:off x="478369" y="144001"/>
            <a:ext cx="9169401" cy="555840"/>
          </a:xfrm>
        </p:spPr>
        <p:txBody>
          <a:bodyPr/>
          <a:lstStyle/>
          <a:p>
            <a:r>
              <a:rPr lang="en-US" dirty="0"/>
              <a:t>Solutions to generalization shortcomings</a:t>
            </a:r>
          </a:p>
        </p:txBody>
      </p:sp>
      <p:sp>
        <p:nvSpPr>
          <p:cNvPr id="3" name="Content Placeholder 2">
            <a:extLst>
              <a:ext uri="{FF2B5EF4-FFF2-40B4-BE49-F238E27FC236}">
                <a16:creationId xmlns:a16="http://schemas.microsoft.com/office/drawing/2014/main" id="{9878C587-D130-4CB9-B602-5E67AB7A7AC2}"/>
              </a:ext>
            </a:extLst>
          </p:cNvPr>
          <p:cNvSpPr>
            <a:spLocks noGrp="1"/>
          </p:cNvSpPr>
          <p:nvPr>
            <p:ph idx="1"/>
          </p:nvPr>
        </p:nvSpPr>
        <p:spPr>
          <a:xfrm>
            <a:off x="478369" y="1040314"/>
            <a:ext cx="11473384" cy="5246564"/>
          </a:xfrm>
        </p:spPr>
        <p:txBody>
          <a:bodyPr/>
          <a:lstStyle/>
          <a:p>
            <a:pPr marL="457200" indent="-457200">
              <a:buFont typeface="+mj-lt"/>
              <a:buAutoNum type="arabicPeriod"/>
            </a:pPr>
            <a:r>
              <a:rPr lang="en-US" dirty="0"/>
              <a:t>Understand how distributions change (simulate non-stationary and dynamic processes)</a:t>
            </a:r>
          </a:p>
          <a:p>
            <a:pPr marL="457200" indent="-457200">
              <a:buFont typeface="+mj-lt"/>
              <a:buAutoNum type="arabicPeriod"/>
            </a:pPr>
            <a:r>
              <a:rPr lang="en-US" dirty="0"/>
              <a:t>Composable local representations </a:t>
            </a:r>
          </a:p>
          <a:p>
            <a:pPr marL="698494" lvl="1" indent="-457200"/>
            <a:r>
              <a:rPr lang="en-US" dirty="0"/>
              <a:t>Deep nets layers</a:t>
            </a:r>
          </a:p>
          <a:p>
            <a:pPr marL="698494" lvl="1" indent="-457200"/>
            <a:r>
              <a:rPr lang="en-US" dirty="0"/>
              <a:t>Factorization of Joint Probabilities</a:t>
            </a:r>
          </a:p>
          <a:p>
            <a:pPr marL="698494" lvl="1" indent="-457200"/>
            <a:r>
              <a:rPr lang="en-US" dirty="0"/>
              <a:t>Sparse factor graphs</a:t>
            </a:r>
          </a:p>
          <a:p>
            <a:pPr marL="457200" indent="-457200">
              <a:buFont typeface="+mj-lt"/>
              <a:buAutoNum type="arabicPeriod"/>
            </a:pPr>
            <a:r>
              <a:rPr lang="en-US" dirty="0"/>
              <a:t>Alternative assumptions (causal mechanisms) to the I.I.D. assumption</a:t>
            </a:r>
          </a:p>
          <a:p>
            <a:pPr marL="698494" lvl="1" indent="-457200"/>
            <a:r>
              <a:rPr lang="en-US" dirty="0"/>
              <a:t>Independence of mechanism principle</a:t>
            </a:r>
          </a:p>
          <a:p>
            <a:pPr marL="698494" lvl="1" indent="-457200"/>
            <a:r>
              <a:rPr lang="en-US" dirty="0"/>
              <a:t>Identify knowledge (rules) that can be reused </a:t>
            </a:r>
          </a:p>
          <a:p>
            <a:pPr marL="937188" lvl="2" indent="-457200"/>
            <a:r>
              <a:rPr lang="en-US" dirty="0"/>
              <a:t>meta-learning and transfer learning</a:t>
            </a:r>
          </a:p>
          <a:p>
            <a:pPr marL="457200" indent="-457200">
              <a:buFont typeface="+mj-lt"/>
              <a:buAutoNum type="arabicPeriod"/>
            </a:pPr>
            <a:r>
              <a:rPr lang="en-US" dirty="0"/>
              <a:t>Temporal Causal Mechanisms</a:t>
            </a:r>
          </a:p>
          <a:p>
            <a:pPr marL="698494" lvl="1" indent="-457200"/>
            <a:r>
              <a:rPr lang="en-US" dirty="0"/>
              <a:t>Explanations only for short sequences</a:t>
            </a:r>
          </a:p>
          <a:p>
            <a:pPr marL="698494" lvl="1" indent="-457200"/>
            <a:endParaRPr lang="en-US" dirty="0"/>
          </a:p>
        </p:txBody>
      </p:sp>
      <p:sp>
        <p:nvSpPr>
          <p:cNvPr id="4" name="Slide Number Placeholder 3">
            <a:extLst>
              <a:ext uri="{FF2B5EF4-FFF2-40B4-BE49-F238E27FC236}">
                <a16:creationId xmlns:a16="http://schemas.microsoft.com/office/drawing/2014/main" id="{6B917440-B3E9-45B3-A50E-B4A957B68E52}"/>
              </a:ext>
            </a:extLst>
          </p:cNvPr>
          <p:cNvSpPr>
            <a:spLocks noGrp="1"/>
          </p:cNvSpPr>
          <p:nvPr>
            <p:ph type="sldNum" sz="quarter" idx="12"/>
          </p:nvPr>
        </p:nvSpPr>
        <p:spPr/>
        <p:txBody>
          <a:bodyPr/>
          <a:lstStyle/>
          <a:p>
            <a:fld id="{81561042-0DC2-4A04-AA50-F6D44EB20EBA}" type="slidenum">
              <a:rPr lang="en-US" smtClean="0"/>
              <a:t>50</a:t>
            </a:fld>
            <a:endParaRPr lang="en-US"/>
          </a:p>
        </p:txBody>
      </p:sp>
      <p:sp>
        <p:nvSpPr>
          <p:cNvPr id="8" name="TextBox 7">
            <a:extLst>
              <a:ext uri="{FF2B5EF4-FFF2-40B4-BE49-F238E27FC236}">
                <a16:creationId xmlns:a16="http://schemas.microsoft.com/office/drawing/2014/main" id="{79673360-1F38-4466-9D37-F1F03F8C5B3C}"/>
              </a:ext>
            </a:extLst>
          </p:cNvPr>
          <p:cNvSpPr txBox="1"/>
          <p:nvPr/>
        </p:nvSpPr>
        <p:spPr bwMode="gray">
          <a:xfrm>
            <a:off x="21305" y="6432535"/>
            <a:ext cx="8982652" cy="315062"/>
          </a:xfrm>
          <a:prstGeom prst="rect">
            <a:avLst/>
          </a:prstGeom>
          <a:noFill/>
        </p:spPr>
        <p:txBody>
          <a:bodyPr wrap="square">
            <a:spAutoFit/>
          </a:bodyPr>
          <a:lstStyle/>
          <a:p>
            <a:r>
              <a:rPr lang="en-US" sz="1400" dirty="0" err="1"/>
              <a:t>Schölkopf</a:t>
            </a:r>
            <a:r>
              <a:rPr lang="en-US" sz="1400" dirty="0"/>
              <a:t>, B. (2019). Causality for machine learning. </a:t>
            </a:r>
            <a:r>
              <a:rPr lang="en-US" sz="1400" dirty="0" err="1"/>
              <a:t>arXiv</a:t>
            </a:r>
            <a:r>
              <a:rPr lang="en-US" sz="1400" dirty="0"/>
              <a:t> preprint arXiv:1911.10500.</a:t>
            </a:r>
          </a:p>
        </p:txBody>
      </p:sp>
    </p:spTree>
    <p:extLst>
      <p:ext uri="{BB962C8B-B14F-4D97-AF65-F5344CB8AC3E}">
        <p14:creationId xmlns:p14="http://schemas.microsoft.com/office/powerpoint/2010/main" val="1126343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D70A1-5E5B-4790-82AD-3265F0E68C38}"/>
              </a:ext>
            </a:extLst>
          </p:cNvPr>
          <p:cNvSpPr>
            <a:spLocks noGrp="1"/>
          </p:cNvSpPr>
          <p:nvPr>
            <p:ph type="title"/>
          </p:nvPr>
        </p:nvSpPr>
        <p:spPr/>
        <p:txBody>
          <a:bodyPr/>
          <a:lstStyle/>
          <a:p>
            <a:r>
              <a:rPr lang="en-US" dirty="0"/>
              <a:t>Causal Inference with Neural Networks</a:t>
            </a:r>
          </a:p>
        </p:txBody>
      </p:sp>
      <p:sp>
        <p:nvSpPr>
          <p:cNvPr id="3" name="Content Placeholder 2">
            <a:extLst>
              <a:ext uri="{FF2B5EF4-FFF2-40B4-BE49-F238E27FC236}">
                <a16:creationId xmlns:a16="http://schemas.microsoft.com/office/drawing/2014/main" id="{06BFA4E6-B547-412F-BDE0-0CEF8845019E}"/>
              </a:ext>
            </a:extLst>
          </p:cNvPr>
          <p:cNvSpPr>
            <a:spLocks noGrp="1"/>
          </p:cNvSpPr>
          <p:nvPr>
            <p:ph idx="1"/>
          </p:nvPr>
        </p:nvSpPr>
        <p:spPr>
          <a:xfrm>
            <a:off x="478369" y="1213308"/>
            <a:ext cx="11473384" cy="4126322"/>
          </a:xfrm>
        </p:spPr>
        <p:txBody>
          <a:bodyPr/>
          <a:lstStyle/>
          <a:p>
            <a:pPr marL="457200" indent="-457200">
              <a:lnSpc>
                <a:spcPct val="100000"/>
              </a:lnSpc>
              <a:buFont typeface="+mj-lt"/>
              <a:buAutoNum type="arabicPeriod"/>
            </a:pPr>
            <a:r>
              <a:rPr lang="en-US" dirty="0"/>
              <a:t>Learning Functional Causal Models with Generative Neural Networks [</a:t>
            </a:r>
            <a:r>
              <a:rPr lang="en-US" dirty="0" err="1"/>
              <a:t>Goudet</a:t>
            </a:r>
            <a:r>
              <a:rPr lang="en-US" dirty="0"/>
              <a:t> et al. 2018]</a:t>
            </a:r>
          </a:p>
          <a:p>
            <a:pPr marL="457200" indent="-457200">
              <a:lnSpc>
                <a:spcPct val="100000"/>
              </a:lnSpc>
              <a:buFont typeface="+mj-lt"/>
              <a:buAutoNum type="arabicPeriod"/>
            </a:pPr>
            <a:endParaRPr lang="en-US" dirty="0"/>
          </a:p>
          <a:p>
            <a:pPr marL="457200" indent="-457200">
              <a:lnSpc>
                <a:spcPct val="100000"/>
              </a:lnSpc>
              <a:buFont typeface="+mj-lt"/>
              <a:buAutoNum type="arabicPeriod"/>
            </a:pPr>
            <a:r>
              <a:rPr lang="en-US" dirty="0"/>
              <a:t>A</a:t>
            </a:r>
            <a:r>
              <a:rPr lang="en-US" sz="2000" dirty="0">
                <a:latin typeface="NimbusRomNo9L-Medi"/>
              </a:rPr>
              <a:t> </a:t>
            </a:r>
            <a:r>
              <a:rPr lang="en-US" dirty="0"/>
              <a:t>meta-transfer objective for learning to disentangle causal mechanisms [</a:t>
            </a:r>
            <a:r>
              <a:rPr lang="en-US" dirty="0" err="1"/>
              <a:t>Bengio</a:t>
            </a:r>
            <a:r>
              <a:rPr lang="en-US" dirty="0"/>
              <a:t>, Y., et al. 2019]</a:t>
            </a:r>
          </a:p>
          <a:p>
            <a:pPr marL="457200" indent="-457200">
              <a:lnSpc>
                <a:spcPct val="100000"/>
              </a:lnSpc>
              <a:buFont typeface="+mj-lt"/>
              <a:buAutoNum type="arabicPeriod"/>
            </a:pPr>
            <a:endParaRPr lang="en-US" dirty="0"/>
          </a:p>
          <a:p>
            <a:pPr marL="457200" indent="-457200">
              <a:lnSpc>
                <a:spcPct val="100000"/>
              </a:lnSpc>
              <a:buFont typeface="+mj-lt"/>
              <a:buAutoNum type="arabicPeriod"/>
            </a:pPr>
            <a:r>
              <a:rPr lang="en-US" dirty="0"/>
              <a:t>Recurrent Independent Mechanisms [Goyal et al. 2020]</a:t>
            </a:r>
          </a:p>
          <a:p>
            <a:pPr marL="457200" indent="-457200">
              <a:lnSpc>
                <a:spcPct val="100000"/>
              </a:lnSpc>
              <a:buFont typeface="+mj-lt"/>
              <a:buAutoNum type="arabicPeriod"/>
            </a:pPr>
            <a:endParaRPr lang="en-US" dirty="0"/>
          </a:p>
          <a:p>
            <a:pPr marL="457200" indent="-457200">
              <a:lnSpc>
                <a:spcPct val="100000"/>
              </a:lnSpc>
              <a:buFont typeface="+mj-lt"/>
              <a:buAutoNum type="arabicPeriod"/>
            </a:pPr>
            <a:r>
              <a:rPr lang="en-US" dirty="0"/>
              <a:t>Learning Neural Causal Models from Unknown Interventions [</a:t>
            </a:r>
            <a:r>
              <a:rPr lang="en-US" dirty="0" err="1"/>
              <a:t>Ke</a:t>
            </a:r>
            <a:r>
              <a:rPr lang="en-US" dirty="0"/>
              <a:t> et al. 2020]</a:t>
            </a:r>
          </a:p>
          <a:p>
            <a:pPr>
              <a:lnSpc>
                <a:spcPct val="100000"/>
              </a:lnSpc>
            </a:pPr>
            <a:endParaRPr lang="en-US" dirty="0"/>
          </a:p>
          <a:p>
            <a:pPr>
              <a:lnSpc>
                <a:spcPct val="100000"/>
              </a:lnSpc>
            </a:pPr>
            <a:endParaRPr lang="en-US" dirty="0"/>
          </a:p>
          <a:p>
            <a:endParaRPr lang="en-US" dirty="0"/>
          </a:p>
        </p:txBody>
      </p:sp>
      <p:sp>
        <p:nvSpPr>
          <p:cNvPr id="4" name="Slide Number Placeholder 3">
            <a:extLst>
              <a:ext uri="{FF2B5EF4-FFF2-40B4-BE49-F238E27FC236}">
                <a16:creationId xmlns:a16="http://schemas.microsoft.com/office/drawing/2014/main" id="{25C7E6E4-EABC-4469-BE93-5955E61D71E7}"/>
              </a:ext>
            </a:extLst>
          </p:cNvPr>
          <p:cNvSpPr>
            <a:spLocks noGrp="1"/>
          </p:cNvSpPr>
          <p:nvPr>
            <p:ph type="sldNum" sz="quarter" idx="12"/>
          </p:nvPr>
        </p:nvSpPr>
        <p:spPr/>
        <p:txBody>
          <a:bodyPr/>
          <a:lstStyle/>
          <a:p>
            <a:fld id="{81561042-0DC2-4A04-AA50-F6D44EB20EBA}" type="slidenum">
              <a:rPr lang="en-US" smtClean="0"/>
              <a:t>51</a:t>
            </a:fld>
            <a:endParaRPr lang="en-US"/>
          </a:p>
        </p:txBody>
      </p:sp>
    </p:spTree>
    <p:extLst>
      <p:ext uri="{BB962C8B-B14F-4D97-AF65-F5344CB8AC3E}">
        <p14:creationId xmlns:p14="http://schemas.microsoft.com/office/powerpoint/2010/main" val="2803386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0AB4-3106-4447-9AF4-8807E75B4E6E}"/>
              </a:ext>
            </a:extLst>
          </p:cNvPr>
          <p:cNvSpPr>
            <a:spLocks noGrp="1"/>
          </p:cNvSpPr>
          <p:nvPr>
            <p:ph type="title"/>
          </p:nvPr>
        </p:nvSpPr>
        <p:spPr/>
        <p:txBody>
          <a:bodyPr/>
          <a:lstStyle/>
          <a:p>
            <a:r>
              <a:rPr lang="en-US" dirty="0"/>
              <a:t>My Reading Wishlist on Causality in Neural Nets</a:t>
            </a:r>
          </a:p>
        </p:txBody>
      </p:sp>
      <p:sp>
        <p:nvSpPr>
          <p:cNvPr id="3" name="Content Placeholder 2">
            <a:extLst>
              <a:ext uri="{FF2B5EF4-FFF2-40B4-BE49-F238E27FC236}">
                <a16:creationId xmlns:a16="http://schemas.microsoft.com/office/drawing/2014/main" id="{F248CD8F-34A3-4BD0-B9DF-8102B32EAFFC}"/>
              </a:ext>
            </a:extLst>
          </p:cNvPr>
          <p:cNvSpPr>
            <a:spLocks noGrp="1"/>
          </p:cNvSpPr>
          <p:nvPr>
            <p:ph idx="1"/>
          </p:nvPr>
        </p:nvSpPr>
        <p:spPr>
          <a:xfrm>
            <a:off x="478369" y="897394"/>
            <a:ext cx="11473384" cy="5822107"/>
          </a:xfrm>
        </p:spPr>
        <p:txBody>
          <a:bodyPr/>
          <a:lstStyle/>
          <a:p>
            <a:pPr>
              <a:lnSpc>
                <a:spcPct val="100000"/>
              </a:lnSpc>
            </a:pPr>
            <a:r>
              <a:rPr lang="en-US" sz="900" b="1" dirty="0"/>
              <a:t>Out of Distribution Learning</a:t>
            </a:r>
          </a:p>
          <a:p>
            <a:pPr>
              <a:lnSpc>
                <a:spcPct val="100000"/>
              </a:lnSpc>
            </a:pPr>
            <a:r>
              <a:rPr lang="en-US" sz="900" dirty="0"/>
              <a:t>Zhang, </a:t>
            </a:r>
            <a:r>
              <a:rPr lang="en-US" sz="900" dirty="0" err="1"/>
              <a:t>Kun</a:t>
            </a:r>
            <a:r>
              <a:rPr lang="en-US" sz="900" dirty="0"/>
              <a:t>, et al. "Domain adaptation as a problem of inference on graphical models." </a:t>
            </a:r>
            <a:r>
              <a:rPr lang="en-US" sz="900" dirty="0" err="1"/>
              <a:t>arXiv</a:t>
            </a:r>
            <a:r>
              <a:rPr lang="en-US" sz="900" dirty="0"/>
              <a:t> preprint arXiv:2002.03278 (2020).</a:t>
            </a:r>
          </a:p>
          <a:p>
            <a:pPr>
              <a:lnSpc>
                <a:spcPct val="100000"/>
              </a:lnSpc>
            </a:pPr>
            <a:r>
              <a:rPr lang="en-US" sz="900" dirty="0"/>
              <a:t>Gong, </a:t>
            </a:r>
            <a:r>
              <a:rPr lang="en-US" sz="900" dirty="0" err="1"/>
              <a:t>Mingming</a:t>
            </a:r>
            <a:r>
              <a:rPr lang="en-US" sz="900" dirty="0"/>
              <a:t>, et al. "Causal generative domain adaptation networks." </a:t>
            </a:r>
            <a:r>
              <a:rPr lang="en-US" sz="900" dirty="0" err="1"/>
              <a:t>arXiv</a:t>
            </a:r>
            <a:r>
              <a:rPr lang="en-US" sz="900" dirty="0"/>
              <a:t> preprint arXiv:1804.04333 (2018).</a:t>
            </a:r>
          </a:p>
          <a:p>
            <a:pPr>
              <a:lnSpc>
                <a:spcPct val="100000"/>
              </a:lnSpc>
            </a:pPr>
            <a:r>
              <a:rPr lang="en-US" sz="900" dirty="0"/>
              <a:t>Ton, Jean-Francois, Dino </a:t>
            </a:r>
            <a:r>
              <a:rPr lang="en-US" sz="900" dirty="0" err="1"/>
              <a:t>Sejdinovic</a:t>
            </a:r>
            <a:r>
              <a:rPr lang="en-US" sz="900" dirty="0"/>
              <a:t>, and Kenji </a:t>
            </a:r>
            <a:r>
              <a:rPr lang="en-US" sz="900" dirty="0" err="1"/>
              <a:t>Fukumizu</a:t>
            </a:r>
            <a:r>
              <a:rPr lang="en-US" sz="900" dirty="0"/>
              <a:t>. "Meta learning for causal direction." </a:t>
            </a:r>
            <a:r>
              <a:rPr lang="en-US" sz="900" dirty="0" err="1"/>
              <a:t>arXiv</a:t>
            </a:r>
            <a:r>
              <a:rPr lang="en-US" sz="900" dirty="0"/>
              <a:t> preprint arXiv:2007.02809 (2020).</a:t>
            </a:r>
          </a:p>
          <a:p>
            <a:pPr>
              <a:lnSpc>
                <a:spcPct val="100000"/>
              </a:lnSpc>
            </a:pPr>
            <a:r>
              <a:rPr lang="en-US" sz="900" dirty="0"/>
              <a:t>Yuan, Ye, </a:t>
            </a:r>
            <a:r>
              <a:rPr lang="en-US" sz="900" dirty="0" err="1"/>
              <a:t>Xueying</a:t>
            </a:r>
            <a:r>
              <a:rPr lang="en-US" sz="900" dirty="0"/>
              <a:t> Ding, and </a:t>
            </a:r>
            <a:r>
              <a:rPr lang="en-US" sz="900" dirty="0" err="1"/>
              <a:t>Ziv</a:t>
            </a:r>
            <a:r>
              <a:rPr lang="en-US" sz="900" dirty="0"/>
              <a:t> Bar-Joseph. "Causal inference using deep neural networks." </a:t>
            </a:r>
            <a:r>
              <a:rPr lang="en-US" sz="900" dirty="0" err="1"/>
              <a:t>arXiv</a:t>
            </a:r>
            <a:r>
              <a:rPr lang="en-US" sz="900" dirty="0"/>
              <a:t> preprint arXiv:2011.12508 (2020).</a:t>
            </a:r>
          </a:p>
          <a:p>
            <a:pPr>
              <a:lnSpc>
                <a:spcPct val="100000"/>
              </a:lnSpc>
            </a:pPr>
            <a:r>
              <a:rPr lang="en-US" sz="900" b="1" dirty="0"/>
              <a:t>Scalable Models</a:t>
            </a:r>
          </a:p>
          <a:p>
            <a:pPr>
              <a:lnSpc>
                <a:spcPct val="100000"/>
              </a:lnSpc>
            </a:pPr>
            <a:r>
              <a:rPr lang="en-US" sz="900" dirty="0" err="1"/>
              <a:t>Kriváchy</a:t>
            </a:r>
            <a:r>
              <a:rPr lang="en-US" sz="900" dirty="0"/>
              <a:t>, </a:t>
            </a:r>
            <a:r>
              <a:rPr lang="en-US" sz="900" dirty="0" err="1"/>
              <a:t>Tamás</a:t>
            </a:r>
            <a:r>
              <a:rPr lang="en-US" sz="900" dirty="0"/>
              <a:t>, et al. "A neural network oracle for quantum nonlocality problems in networks." </a:t>
            </a:r>
            <a:r>
              <a:rPr lang="en-US" sz="900" dirty="0" err="1"/>
              <a:t>npj</a:t>
            </a:r>
            <a:r>
              <a:rPr lang="en-US" sz="900" dirty="0"/>
              <a:t> Quantum Information 6.1 (2020): 1-7.</a:t>
            </a:r>
          </a:p>
          <a:p>
            <a:pPr>
              <a:lnSpc>
                <a:spcPct val="100000"/>
              </a:lnSpc>
            </a:pPr>
            <a:r>
              <a:rPr lang="en-US" sz="900" dirty="0"/>
              <a:t>Anker, Justin J., et al. "Causal network modeling of the determinants of drinking behavior in comorbid alcohol use and anxiety disorder." Alcoholism: clinical and experimental research 43.1 (2019): 91-97.</a:t>
            </a:r>
          </a:p>
          <a:p>
            <a:pPr>
              <a:lnSpc>
                <a:spcPct val="100000"/>
              </a:lnSpc>
            </a:pPr>
            <a:r>
              <a:rPr lang="en-US" sz="900" dirty="0"/>
              <a:t>Wang, </a:t>
            </a:r>
            <a:r>
              <a:rPr lang="en-US" sz="900" dirty="0" err="1"/>
              <a:t>Yuhao</a:t>
            </a:r>
            <a:r>
              <a:rPr lang="en-US" sz="900" dirty="0"/>
              <a:t>, et al. "Causal discovery from incomplete data: a deep learning approach." </a:t>
            </a:r>
            <a:r>
              <a:rPr lang="en-US" sz="900" dirty="0" err="1"/>
              <a:t>arXiv</a:t>
            </a:r>
            <a:r>
              <a:rPr lang="en-US" sz="900" dirty="0"/>
              <a:t> preprint arXiv:2001.05343 (2020).</a:t>
            </a:r>
          </a:p>
          <a:p>
            <a:pPr>
              <a:lnSpc>
                <a:spcPct val="100000"/>
              </a:lnSpc>
            </a:pPr>
            <a:r>
              <a:rPr lang="en-US" sz="900" dirty="0"/>
              <a:t>Wu, </a:t>
            </a:r>
            <a:r>
              <a:rPr lang="en-US" sz="900" dirty="0" err="1"/>
              <a:t>Pengzhou</a:t>
            </a:r>
            <a:r>
              <a:rPr lang="en-US" sz="900" dirty="0"/>
              <a:t>, and Kenji </a:t>
            </a:r>
            <a:r>
              <a:rPr lang="en-US" sz="900" dirty="0" err="1"/>
              <a:t>Fukumizu</a:t>
            </a:r>
            <a:r>
              <a:rPr lang="en-US" sz="900" dirty="0"/>
              <a:t>. "Causal mosaic: Cause-effect inference via nonlinear </a:t>
            </a:r>
            <a:r>
              <a:rPr lang="en-US" sz="900" dirty="0" err="1"/>
              <a:t>ica</a:t>
            </a:r>
            <a:r>
              <a:rPr lang="en-US" sz="900" dirty="0"/>
              <a:t> and ensemble method." International Conference on Artificial Intelligence and Statistics. PMLR, 2020.</a:t>
            </a:r>
          </a:p>
          <a:p>
            <a:pPr>
              <a:lnSpc>
                <a:spcPct val="100000"/>
              </a:lnSpc>
            </a:pPr>
            <a:r>
              <a:rPr lang="en-US" sz="900" dirty="0"/>
              <a:t>Pawlowski, Nick, Daniel C. Castro, and Ben </a:t>
            </a:r>
            <a:r>
              <a:rPr lang="en-US" sz="900" dirty="0" err="1"/>
              <a:t>Glocker</a:t>
            </a:r>
            <a:r>
              <a:rPr lang="en-US" sz="900" dirty="0"/>
              <a:t>. "Deep structural causal models for tractable counterfactual inference." </a:t>
            </a:r>
            <a:r>
              <a:rPr lang="en-US" sz="900" dirty="0" err="1"/>
              <a:t>arXiv</a:t>
            </a:r>
            <a:r>
              <a:rPr lang="en-US" sz="900" dirty="0"/>
              <a:t> preprint arXiv:2006.06485 (2020).</a:t>
            </a:r>
          </a:p>
          <a:p>
            <a:pPr>
              <a:lnSpc>
                <a:spcPct val="100000"/>
              </a:lnSpc>
            </a:pPr>
            <a:r>
              <a:rPr lang="en-US" sz="900" dirty="0"/>
              <a:t>Zhu, Rong, et al. "Efficient and Scalable Structure Learning for Bayesian Networks: Algorithms and Applications." </a:t>
            </a:r>
            <a:r>
              <a:rPr lang="en-US" sz="900" dirty="0" err="1"/>
              <a:t>arXiv</a:t>
            </a:r>
            <a:r>
              <a:rPr lang="en-US" sz="900" dirty="0"/>
              <a:t> preprint arXiv:2012.03540 (2020).</a:t>
            </a:r>
          </a:p>
          <a:p>
            <a:pPr>
              <a:lnSpc>
                <a:spcPct val="100000"/>
              </a:lnSpc>
            </a:pPr>
            <a:r>
              <a:rPr lang="en-US" sz="900" dirty="0"/>
              <a:t>Zhang, </a:t>
            </a:r>
            <a:r>
              <a:rPr lang="en-US" sz="900" dirty="0" err="1"/>
              <a:t>Yulai</a:t>
            </a:r>
            <a:r>
              <a:rPr lang="en-US" sz="900" dirty="0"/>
              <a:t>, et al. "Parallel ensemble methods for causal direction inference." Journal of Parallel and Distributed Computing (2021).</a:t>
            </a:r>
          </a:p>
          <a:p>
            <a:pPr>
              <a:lnSpc>
                <a:spcPct val="100000"/>
              </a:lnSpc>
            </a:pPr>
            <a:r>
              <a:rPr lang="en-US" sz="900" b="1" dirty="0"/>
              <a:t>Dynamical Models</a:t>
            </a:r>
          </a:p>
          <a:p>
            <a:pPr>
              <a:lnSpc>
                <a:spcPct val="100000"/>
              </a:lnSpc>
            </a:pPr>
            <a:r>
              <a:rPr lang="en-US" sz="900" dirty="0" err="1"/>
              <a:t>Xie</a:t>
            </a:r>
            <a:r>
              <a:rPr lang="en-US" sz="900" dirty="0"/>
              <a:t>, Xiao, </a:t>
            </a:r>
            <a:r>
              <a:rPr lang="en-US" sz="900" dirty="0" err="1"/>
              <a:t>Moqi</a:t>
            </a:r>
            <a:r>
              <a:rPr lang="en-US" sz="900" dirty="0"/>
              <a:t> He, and </a:t>
            </a:r>
            <a:r>
              <a:rPr lang="en-US" sz="900" dirty="0" err="1"/>
              <a:t>Yingcai</a:t>
            </a:r>
            <a:r>
              <a:rPr lang="en-US" sz="900" dirty="0"/>
              <a:t> Wu. "</a:t>
            </a:r>
            <a:r>
              <a:rPr lang="en-US" sz="900" dirty="0" err="1"/>
              <a:t>CausalFlow</a:t>
            </a:r>
            <a:r>
              <a:rPr lang="en-US" sz="900" dirty="0"/>
              <a:t>: Visual Analytics of Causality in Event Sequences." </a:t>
            </a:r>
            <a:r>
              <a:rPr lang="en-US" sz="900" dirty="0" err="1"/>
              <a:t>arXiv</a:t>
            </a:r>
            <a:r>
              <a:rPr lang="en-US" sz="900" dirty="0"/>
              <a:t> preprint arXiv:2008.11899 (2020).</a:t>
            </a:r>
          </a:p>
          <a:p>
            <a:pPr>
              <a:lnSpc>
                <a:spcPct val="100000"/>
              </a:lnSpc>
            </a:pPr>
            <a:r>
              <a:rPr lang="en-US" sz="900" dirty="0" err="1"/>
              <a:t>Kurthen</a:t>
            </a:r>
            <a:r>
              <a:rPr lang="en-US" sz="900" dirty="0"/>
              <a:t>, Maximilian, and </a:t>
            </a:r>
            <a:r>
              <a:rPr lang="en-US" sz="900" dirty="0" err="1"/>
              <a:t>Torsten</a:t>
            </a:r>
            <a:r>
              <a:rPr lang="en-US" sz="900" dirty="0"/>
              <a:t> </a:t>
            </a:r>
            <a:r>
              <a:rPr lang="en-US" sz="900" dirty="0" err="1"/>
              <a:t>Enßlin</a:t>
            </a:r>
            <a:r>
              <a:rPr lang="en-US" sz="900" dirty="0"/>
              <a:t>. "A Bayesian Model for Bivariate Causal Inference." Entropy 22.1 (2020): 46.</a:t>
            </a:r>
          </a:p>
          <a:p>
            <a:pPr>
              <a:lnSpc>
                <a:spcPct val="100000"/>
              </a:lnSpc>
            </a:pPr>
            <a:r>
              <a:rPr lang="en-US" sz="900" dirty="0"/>
              <a:t>Garrido, Sergio, et al. "Estimating Causal Effects with the Neural Autoregressive Density Estimator." </a:t>
            </a:r>
            <a:r>
              <a:rPr lang="en-US" sz="900" dirty="0" err="1"/>
              <a:t>arXiv</a:t>
            </a:r>
            <a:r>
              <a:rPr lang="en-US" sz="900" dirty="0"/>
              <a:t> preprint arXiv:2008.07283 (2020).</a:t>
            </a:r>
          </a:p>
          <a:p>
            <a:pPr>
              <a:lnSpc>
                <a:spcPct val="100000"/>
              </a:lnSpc>
            </a:pPr>
            <a:r>
              <a:rPr lang="en-US" sz="900" dirty="0"/>
              <a:t>Wu, Hang, Wang. "An Information Theoretic Learning for Causal Direction Identification." 2020 IEEE 44th Annual Computers, Software, and Applications Conference (COMPSAC). IEEE, 2020.</a:t>
            </a:r>
          </a:p>
          <a:p>
            <a:pPr>
              <a:lnSpc>
                <a:spcPct val="100000"/>
              </a:lnSpc>
            </a:pPr>
            <a:r>
              <a:rPr lang="en-US" sz="900" dirty="0"/>
              <a:t>Inferring Causality in Feedback Systems by Combining Neural Nets </a:t>
            </a:r>
            <a:r>
              <a:rPr lang="en-US" sz="900" u="sng" dirty="0"/>
              <a:t>and Ordinary Differential Equations </a:t>
            </a:r>
            <a:r>
              <a:rPr lang="en-US" sz="900" dirty="0"/>
              <a:t>[Schoenberg 2020]</a:t>
            </a:r>
          </a:p>
          <a:p>
            <a:pPr>
              <a:lnSpc>
                <a:spcPct val="100000"/>
              </a:lnSpc>
            </a:pPr>
            <a:r>
              <a:rPr lang="en-US" sz="900" b="1" dirty="0"/>
              <a:t>Epistemology of Causal Deep Learning</a:t>
            </a:r>
          </a:p>
          <a:p>
            <a:pPr>
              <a:lnSpc>
                <a:spcPct val="100000"/>
              </a:lnSpc>
            </a:pPr>
            <a:r>
              <a:rPr lang="en-US" sz="900" dirty="0" err="1"/>
              <a:t>Vallverdu</a:t>
            </a:r>
            <a:r>
              <a:rPr lang="en-US" sz="900" dirty="0"/>
              <a:t>, Approximate and Situated Causality in Deep Learning, (2020)</a:t>
            </a:r>
          </a:p>
          <a:p>
            <a:pPr>
              <a:lnSpc>
                <a:spcPct val="100000"/>
              </a:lnSpc>
            </a:pPr>
            <a:r>
              <a:rPr lang="en-US" sz="900" dirty="0" err="1"/>
              <a:t>Zenil</a:t>
            </a:r>
            <a:r>
              <a:rPr lang="en-US" sz="900" dirty="0"/>
              <a:t>, et al,, Causal deconvolution by algorithmic generative models. Nat. Mach. </a:t>
            </a:r>
            <a:r>
              <a:rPr lang="en-US" sz="900" dirty="0" err="1"/>
              <a:t>Intell</a:t>
            </a:r>
            <a:r>
              <a:rPr lang="en-US" sz="900" dirty="0"/>
              <a:t> (2019)</a:t>
            </a:r>
          </a:p>
          <a:p>
            <a:pPr>
              <a:lnSpc>
                <a:spcPct val="100000"/>
              </a:lnSpc>
            </a:pPr>
            <a:r>
              <a:rPr lang="en-US" sz="900" dirty="0" err="1"/>
              <a:t>Zenil</a:t>
            </a:r>
            <a:r>
              <a:rPr lang="en-US" sz="900" dirty="0"/>
              <a:t>, et al., An Algorithmic Information Calculus for Causal Discovery and Reprogramming Systems, </a:t>
            </a:r>
            <a:r>
              <a:rPr lang="en-US" sz="900" dirty="0" err="1"/>
              <a:t>iScience</a:t>
            </a:r>
            <a:r>
              <a:rPr lang="en-US" sz="900" dirty="0"/>
              <a:t>. (2019)</a:t>
            </a:r>
          </a:p>
          <a:p>
            <a:pPr>
              <a:lnSpc>
                <a:spcPct val="100000"/>
              </a:lnSpc>
            </a:pPr>
            <a:r>
              <a:rPr lang="en-US" sz="900" dirty="0" err="1"/>
              <a:t>Parafita</a:t>
            </a:r>
            <a:r>
              <a:rPr lang="en-US" sz="900" dirty="0"/>
              <a:t> &amp; </a:t>
            </a:r>
            <a:r>
              <a:rPr lang="en-US" sz="900" dirty="0" err="1"/>
              <a:t>Vitrià</a:t>
            </a:r>
            <a:r>
              <a:rPr lang="en-US" sz="900" dirty="0"/>
              <a:t> , Causal Inference with Deep Causal Graphs (2020)</a:t>
            </a:r>
          </a:p>
        </p:txBody>
      </p:sp>
      <p:sp>
        <p:nvSpPr>
          <p:cNvPr id="4" name="Slide Number Placeholder 3">
            <a:extLst>
              <a:ext uri="{FF2B5EF4-FFF2-40B4-BE49-F238E27FC236}">
                <a16:creationId xmlns:a16="http://schemas.microsoft.com/office/drawing/2014/main" id="{36935200-1984-4201-B478-ACADFE603FBB}"/>
              </a:ext>
            </a:extLst>
          </p:cNvPr>
          <p:cNvSpPr>
            <a:spLocks noGrp="1"/>
          </p:cNvSpPr>
          <p:nvPr>
            <p:ph type="sldNum" sz="quarter" idx="12"/>
          </p:nvPr>
        </p:nvSpPr>
        <p:spPr/>
        <p:txBody>
          <a:bodyPr/>
          <a:lstStyle/>
          <a:p>
            <a:fld id="{81561042-0DC2-4A04-AA50-F6D44EB20EBA}" type="slidenum">
              <a:rPr lang="en-US" smtClean="0"/>
              <a:t>52</a:t>
            </a:fld>
            <a:endParaRPr lang="en-US"/>
          </a:p>
        </p:txBody>
      </p:sp>
    </p:spTree>
    <p:extLst>
      <p:ext uri="{BB962C8B-B14F-4D97-AF65-F5344CB8AC3E}">
        <p14:creationId xmlns:p14="http://schemas.microsoft.com/office/powerpoint/2010/main" val="3100145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F9CB-8D56-48F7-88F2-47AEA592C686}"/>
              </a:ext>
            </a:extLst>
          </p:cNvPr>
          <p:cNvSpPr>
            <a:spLocks noGrp="1"/>
          </p:cNvSpPr>
          <p:nvPr>
            <p:ph type="title"/>
          </p:nvPr>
        </p:nvSpPr>
        <p:spPr>
          <a:xfrm>
            <a:off x="478369" y="144001"/>
            <a:ext cx="9169401" cy="555840"/>
          </a:xfrm>
        </p:spPr>
        <p:txBody>
          <a:bodyPr/>
          <a:lstStyle/>
          <a:p>
            <a:r>
              <a:rPr lang="en-US" dirty="0"/>
              <a:t>Causal Neural Networks</a:t>
            </a:r>
          </a:p>
        </p:txBody>
      </p:sp>
      <p:sp>
        <p:nvSpPr>
          <p:cNvPr id="3" name="Content Placeholder 2">
            <a:extLst>
              <a:ext uri="{FF2B5EF4-FFF2-40B4-BE49-F238E27FC236}">
                <a16:creationId xmlns:a16="http://schemas.microsoft.com/office/drawing/2014/main" id="{9525DA83-2BF8-4E7C-BBD0-447D77A2F345}"/>
              </a:ext>
            </a:extLst>
          </p:cNvPr>
          <p:cNvSpPr>
            <a:spLocks noGrp="1"/>
          </p:cNvSpPr>
          <p:nvPr>
            <p:ph idx="1"/>
          </p:nvPr>
        </p:nvSpPr>
        <p:spPr>
          <a:xfrm>
            <a:off x="478369" y="1213308"/>
            <a:ext cx="7751231" cy="4887958"/>
          </a:xfrm>
        </p:spPr>
        <p:txBody>
          <a:bodyPr/>
          <a:lstStyle/>
          <a:p>
            <a:r>
              <a:rPr lang="en-US" sz="1800" b="1" dirty="0">
                <a:latin typeface="+mj-lt"/>
              </a:rPr>
              <a:t>Causal Generative Neural Networks </a:t>
            </a:r>
            <a:r>
              <a:rPr lang="en-US" sz="1600" dirty="0">
                <a:latin typeface="+mj-lt"/>
              </a:rPr>
              <a:t>[</a:t>
            </a:r>
            <a:r>
              <a:rPr lang="en-US" sz="1600" dirty="0" err="1">
                <a:latin typeface="+mj-lt"/>
              </a:rPr>
              <a:t>Goudet</a:t>
            </a:r>
            <a:r>
              <a:rPr lang="en-US" sz="1600" dirty="0">
                <a:latin typeface="+mj-lt"/>
              </a:rPr>
              <a:t> et al. 2017]</a:t>
            </a:r>
            <a:endParaRPr lang="en-US" sz="1800" dirty="0">
              <a:effectLst/>
              <a:latin typeface="+mj-lt"/>
            </a:endParaRPr>
          </a:p>
          <a:p>
            <a:r>
              <a:rPr lang="en-US" sz="1800" dirty="0">
                <a:effectLst/>
                <a:latin typeface="+mj-lt"/>
              </a:rPr>
              <a:t>CGNNs are causal models of the world that are able to simulate the outcome of interventions to discover v-structures and causal-effect relationships.</a:t>
            </a:r>
          </a:p>
          <a:p>
            <a:r>
              <a:rPr lang="en-US" sz="1800" b="1" dirty="0">
                <a:effectLst/>
                <a:latin typeface="+mj-lt"/>
              </a:rPr>
              <a:t>Meta-Transfer Objective for Learning to Disentangle Causal Mechanisms </a:t>
            </a:r>
            <a:r>
              <a:rPr lang="en-US" sz="1600" dirty="0">
                <a:effectLst/>
                <a:latin typeface="+mj-lt"/>
              </a:rPr>
              <a:t>[</a:t>
            </a:r>
            <a:r>
              <a:rPr lang="en-US" sz="1600" dirty="0" err="1">
                <a:effectLst/>
                <a:latin typeface="+mj-lt"/>
              </a:rPr>
              <a:t>Bengio</a:t>
            </a:r>
            <a:r>
              <a:rPr lang="en-US" sz="1600" dirty="0">
                <a:effectLst/>
                <a:latin typeface="+mj-lt"/>
              </a:rPr>
              <a:t> et al. 2019]</a:t>
            </a:r>
            <a:endParaRPr lang="en-US" sz="1800" dirty="0">
              <a:effectLst/>
              <a:latin typeface="+mj-lt"/>
            </a:endParaRPr>
          </a:p>
          <a:p>
            <a:r>
              <a:rPr lang="en-US" sz="1800" dirty="0">
                <a:latin typeface="+mj-lt"/>
              </a:rPr>
              <a:t>Factorizes a Joint Distribution by using OOD. The learner that has the right factorization will adapt much faster (i.e., require less data). Adapt consists to recover to a change in the distribution.</a:t>
            </a:r>
          </a:p>
          <a:p>
            <a:pPr marL="285750" indent="-285750">
              <a:buFont typeface="Arial" panose="020B0604020202020204" pitchFamily="34" charset="0"/>
              <a:buChar char="•"/>
            </a:pPr>
            <a:r>
              <a:rPr lang="en-US" sz="1800" dirty="0">
                <a:latin typeface="+mj-lt"/>
              </a:rPr>
              <a:t>A causes B or vice versa? How to disentangle (A,B) from observed (X,Y)</a:t>
            </a:r>
          </a:p>
          <a:p>
            <a:pPr marL="285750" indent="-285750">
              <a:buFont typeface="Arial" panose="020B0604020202020204" pitchFamily="34" charset="0"/>
              <a:buChar char="•"/>
            </a:pPr>
            <a:r>
              <a:rPr lang="en-US" sz="1800" u="sng" dirty="0">
                <a:latin typeface="+mj-lt"/>
              </a:rPr>
              <a:t>Approach</a:t>
            </a:r>
            <a:r>
              <a:rPr lang="en-US" sz="1800" dirty="0">
                <a:latin typeface="+mj-lt"/>
              </a:rPr>
              <a:t>: Exploit changes in the distribution AND Speed of adaption </a:t>
            </a:r>
          </a:p>
          <a:p>
            <a:endParaRPr lang="en-US" dirty="0">
              <a:effectLst/>
              <a:latin typeface="Arial" panose="020B0604020202020204" pitchFamily="34" charset="0"/>
            </a:endParaRPr>
          </a:p>
          <a:p>
            <a:endParaRPr lang="en-US" dirty="0">
              <a:latin typeface="Arial" panose="020B0604020202020204" pitchFamily="34" charset="0"/>
            </a:endParaRPr>
          </a:p>
          <a:p>
            <a:endParaRPr lang="en-US" dirty="0"/>
          </a:p>
        </p:txBody>
      </p:sp>
      <p:sp>
        <p:nvSpPr>
          <p:cNvPr id="6" name="TextBox 5">
            <a:extLst>
              <a:ext uri="{FF2B5EF4-FFF2-40B4-BE49-F238E27FC236}">
                <a16:creationId xmlns:a16="http://schemas.microsoft.com/office/drawing/2014/main" id="{15CAB2A0-CCE1-4A1D-AAD3-5B64EA336A47}"/>
              </a:ext>
            </a:extLst>
          </p:cNvPr>
          <p:cNvSpPr txBox="1"/>
          <p:nvPr/>
        </p:nvSpPr>
        <p:spPr bwMode="gray">
          <a:xfrm>
            <a:off x="0" y="6251232"/>
            <a:ext cx="11180006" cy="523220"/>
          </a:xfrm>
          <a:prstGeom prst="rect">
            <a:avLst/>
          </a:prstGeom>
          <a:noFill/>
        </p:spPr>
        <p:txBody>
          <a:bodyPr wrap="square">
            <a:spAutoFit/>
          </a:bodyPr>
          <a:lstStyle/>
          <a:p>
            <a:r>
              <a:rPr lang="en-US" sz="1400" dirty="0" err="1">
                <a:latin typeface="NimbusRomNo9L-Medi"/>
              </a:rPr>
              <a:t>Goudet</a:t>
            </a:r>
            <a:r>
              <a:rPr lang="en-US" sz="1400" dirty="0">
                <a:latin typeface="NimbusRomNo9L-Medi"/>
              </a:rPr>
              <a:t>, O., et al., (2018), Learning Functional Causal Models with Generative Neural Networks .</a:t>
            </a:r>
          </a:p>
          <a:p>
            <a:r>
              <a:rPr lang="en-US" sz="1400" dirty="0" err="1">
                <a:latin typeface="NimbusRomNo9L-Medi"/>
              </a:rPr>
              <a:t>Bengio</a:t>
            </a:r>
            <a:r>
              <a:rPr lang="en-US" sz="1400" dirty="0">
                <a:latin typeface="NimbusRomNo9L-Medi"/>
              </a:rPr>
              <a:t>, Y., et al. (2019), A meta-transfer objective for learning to disentangle causal mechanisms.</a:t>
            </a:r>
          </a:p>
        </p:txBody>
      </p:sp>
      <p:sp>
        <p:nvSpPr>
          <p:cNvPr id="7" name="Oval 6">
            <a:extLst>
              <a:ext uri="{FF2B5EF4-FFF2-40B4-BE49-F238E27FC236}">
                <a16:creationId xmlns:a16="http://schemas.microsoft.com/office/drawing/2014/main" id="{DE16A857-D5AF-48B2-9B3D-19B5CC570E04}"/>
              </a:ext>
            </a:extLst>
          </p:cNvPr>
          <p:cNvSpPr/>
          <p:nvPr/>
        </p:nvSpPr>
        <p:spPr bwMode="gray">
          <a:xfrm>
            <a:off x="9250417" y="2957506"/>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A</a:t>
            </a:r>
          </a:p>
        </p:txBody>
      </p:sp>
      <p:sp>
        <p:nvSpPr>
          <p:cNvPr id="8" name="Oval 7">
            <a:extLst>
              <a:ext uri="{FF2B5EF4-FFF2-40B4-BE49-F238E27FC236}">
                <a16:creationId xmlns:a16="http://schemas.microsoft.com/office/drawing/2014/main" id="{A0F75BBF-7E2A-4524-BFE6-340848D900AA}"/>
              </a:ext>
            </a:extLst>
          </p:cNvPr>
          <p:cNvSpPr/>
          <p:nvPr/>
        </p:nvSpPr>
        <p:spPr bwMode="gray">
          <a:xfrm>
            <a:off x="10613104" y="2957506"/>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B</a:t>
            </a:r>
          </a:p>
        </p:txBody>
      </p:sp>
      <p:cxnSp>
        <p:nvCxnSpPr>
          <p:cNvPr id="10" name="Straight Arrow Connector 9">
            <a:extLst>
              <a:ext uri="{FF2B5EF4-FFF2-40B4-BE49-F238E27FC236}">
                <a16:creationId xmlns:a16="http://schemas.microsoft.com/office/drawing/2014/main" id="{581CD892-BBC9-47D6-ACBA-DD98D8F58A2A}"/>
              </a:ext>
            </a:extLst>
          </p:cNvPr>
          <p:cNvCxnSpPr>
            <a:endCxn id="8" idx="2"/>
          </p:cNvCxnSpPr>
          <p:nvPr/>
        </p:nvCxnSpPr>
        <p:spPr bwMode="gray">
          <a:xfrm>
            <a:off x="9950633" y="3188165"/>
            <a:ext cx="662471"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Oval 12">
            <a:extLst>
              <a:ext uri="{FF2B5EF4-FFF2-40B4-BE49-F238E27FC236}">
                <a16:creationId xmlns:a16="http://schemas.microsoft.com/office/drawing/2014/main" id="{49EE90A9-83D3-4082-91B2-FD83F80291DB}"/>
              </a:ext>
            </a:extLst>
          </p:cNvPr>
          <p:cNvSpPr/>
          <p:nvPr/>
        </p:nvSpPr>
        <p:spPr bwMode="gray">
          <a:xfrm>
            <a:off x="9328677" y="3766043"/>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X</a:t>
            </a:r>
          </a:p>
        </p:txBody>
      </p:sp>
      <p:sp>
        <p:nvSpPr>
          <p:cNvPr id="14" name="Oval 13">
            <a:extLst>
              <a:ext uri="{FF2B5EF4-FFF2-40B4-BE49-F238E27FC236}">
                <a16:creationId xmlns:a16="http://schemas.microsoft.com/office/drawing/2014/main" id="{A5F08586-8EE4-423F-AA2C-90AC347FF6D7}"/>
              </a:ext>
            </a:extLst>
          </p:cNvPr>
          <p:cNvSpPr/>
          <p:nvPr/>
        </p:nvSpPr>
        <p:spPr bwMode="gray">
          <a:xfrm>
            <a:off x="10691364" y="3766043"/>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Y</a:t>
            </a:r>
          </a:p>
        </p:txBody>
      </p:sp>
      <p:cxnSp>
        <p:nvCxnSpPr>
          <p:cNvPr id="16" name="Straight Arrow Connector 15">
            <a:extLst>
              <a:ext uri="{FF2B5EF4-FFF2-40B4-BE49-F238E27FC236}">
                <a16:creationId xmlns:a16="http://schemas.microsoft.com/office/drawing/2014/main" id="{DC2C9D0D-95F9-4C39-BF6D-742B5F049765}"/>
              </a:ext>
            </a:extLst>
          </p:cNvPr>
          <p:cNvCxnSpPr>
            <a:cxnSpLocks/>
            <a:stCxn id="7" idx="4"/>
            <a:endCxn id="14" idx="1"/>
          </p:cNvCxnSpPr>
          <p:nvPr/>
        </p:nvCxnSpPr>
        <p:spPr bwMode="gray">
          <a:xfrm>
            <a:off x="9600525" y="3418825"/>
            <a:ext cx="1193383" cy="4147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57DD46D7-1228-4AC7-8724-B8220F7E963B}"/>
              </a:ext>
            </a:extLst>
          </p:cNvPr>
          <p:cNvCxnSpPr>
            <a:cxnSpLocks/>
            <a:stCxn id="7" idx="4"/>
          </p:cNvCxnSpPr>
          <p:nvPr/>
        </p:nvCxnSpPr>
        <p:spPr bwMode="gray">
          <a:xfrm>
            <a:off x="9600525" y="3418825"/>
            <a:ext cx="78260" cy="34721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03F38F3D-7927-47A4-8CA8-07A8173D7B91}"/>
              </a:ext>
            </a:extLst>
          </p:cNvPr>
          <p:cNvCxnSpPr>
            <a:cxnSpLocks/>
            <a:stCxn id="8" idx="4"/>
            <a:endCxn id="14" idx="0"/>
          </p:cNvCxnSpPr>
          <p:nvPr/>
        </p:nvCxnSpPr>
        <p:spPr bwMode="gray">
          <a:xfrm>
            <a:off x="10963212" y="3418825"/>
            <a:ext cx="78260" cy="34721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21494E2A-0C6F-4DAA-B58E-41A7A1CBDF9B}"/>
              </a:ext>
            </a:extLst>
          </p:cNvPr>
          <p:cNvCxnSpPr>
            <a:cxnSpLocks/>
            <a:stCxn id="8" idx="4"/>
            <a:endCxn id="13" idx="7"/>
          </p:cNvCxnSpPr>
          <p:nvPr/>
        </p:nvCxnSpPr>
        <p:spPr bwMode="gray">
          <a:xfrm flipH="1">
            <a:off x="9926349" y="3418825"/>
            <a:ext cx="1036863" cy="4147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9" name="Picture 28">
            <a:extLst>
              <a:ext uri="{FF2B5EF4-FFF2-40B4-BE49-F238E27FC236}">
                <a16:creationId xmlns:a16="http://schemas.microsoft.com/office/drawing/2014/main" id="{CB91FEA3-EDAB-4D02-82A6-2C3BF40CD1EE}"/>
              </a:ext>
            </a:extLst>
          </p:cNvPr>
          <p:cNvPicPr>
            <a:picLocks noChangeAspect="1"/>
          </p:cNvPicPr>
          <p:nvPr/>
        </p:nvPicPr>
        <p:blipFill>
          <a:blip r:embed="rId3"/>
          <a:stretch>
            <a:fillRect/>
          </a:stretch>
        </p:blipFill>
        <p:spPr>
          <a:xfrm>
            <a:off x="7726422" y="4377328"/>
            <a:ext cx="3987209" cy="2221090"/>
          </a:xfrm>
          <a:prstGeom prst="rect">
            <a:avLst/>
          </a:prstGeom>
        </p:spPr>
      </p:pic>
      <p:sp>
        <p:nvSpPr>
          <p:cNvPr id="4" name="Slide Number Placeholder 3">
            <a:extLst>
              <a:ext uri="{FF2B5EF4-FFF2-40B4-BE49-F238E27FC236}">
                <a16:creationId xmlns:a16="http://schemas.microsoft.com/office/drawing/2014/main" id="{716376C5-E581-40BD-8037-18700C12C27C}"/>
              </a:ext>
            </a:extLst>
          </p:cNvPr>
          <p:cNvSpPr>
            <a:spLocks noGrp="1"/>
          </p:cNvSpPr>
          <p:nvPr>
            <p:ph type="sldNum" sz="quarter" idx="12"/>
          </p:nvPr>
        </p:nvSpPr>
        <p:spPr/>
        <p:txBody>
          <a:bodyPr/>
          <a:lstStyle/>
          <a:p>
            <a:fld id="{81561042-0DC2-4A04-AA50-F6D44EB20EBA}" type="slidenum">
              <a:rPr lang="en-US" smtClean="0"/>
              <a:t>53</a:t>
            </a:fld>
            <a:endParaRPr lang="en-US" dirty="0"/>
          </a:p>
        </p:txBody>
      </p:sp>
    </p:spTree>
    <p:extLst>
      <p:ext uri="{BB962C8B-B14F-4D97-AF65-F5344CB8AC3E}">
        <p14:creationId xmlns:p14="http://schemas.microsoft.com/office/powerpoint/2010/main" val="4100644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4B3C-C4CA-4119-B971-C847C81F598D}"/>
              </a:ext>
            </a:extLst>
          </p:cNvPr>
          <p:cNvSpPr>
            <a:spLocks noGrp="1"/>
          </p:cNvSpPr>
          <p:nvPr>
            <p:ph type="title"/>
          </p:nvPr>
        </p:nvSpPr>
        <p:spPr>
          <a:xfrm>
            <a:off x="478369" y="144001"/>
            <a:ext cx="9169401" cy="966272"/>
          </a:xfrm>
        </p:spPr>
        <p:txBody>
          <a:bodyPr/>
          <a:lstStyle/>
          <a:p>
            <a:r>
              <a:rPr lang="en-US" dirty="0"/>
              <a:t>Recurrent Independent Mechanisms </a:t>
            </a:r>
            <a:r>
              <a:rPr lang="en-US" sz="1600" dirty="0"/>
              <a:t>[Goyal et al. 2020]</a:t>
            </a:r>
            <a:br>
              <a:rPr lang="en-US" sz="1600" dirty="0"/>
            </a:br>
            <a:endParaRPr lang="en-US" dirty="0"/>
          </a:p>
        </p:txBody>
      </p:sp>
      <p:sp>
        <p:nvSpPr>
          <p:cNvPr id="3" name="Content Placeholder 2">
            <a:extLst>
              <a:ext uri="{FF2B5EF4-FFF2-40B4-BE49-F238E27FC236}">
                <a16:creationId xmlns:a16="http://schemas.microsoft.com/office/drawing/2014/main" id="{F9CE381A-8950-4485-B0B4-547DFCA672DB}"/>
              </a:ext>
            </a:extLst>
          </p:cNvPr>
          <p:cNvSpPr>
            <a:spLocks noGrp="1"/>
          </p:cNvSpPr>
          <p:nvPr>
            <p:ph idx="1"/>
          </p:nvPr>
        </p:nvSpPr>
        <p:spPr>
          <a:xfrm>
            <a:off x="478369" y="1080869"/>
            <a:ext cx="11473384" cy="1104405"/>
          </a:xfrm>
        </p:spPr>
        <p:txBody>
          <a:bodyPr/>
          <a:lstStyle/>
          <a:p>
            <a:r>
              <a:rPr lang="en-US" u="sng" dirty="0">
                <a:effectLst/>
                <a:latin typeface="Arial" panose="020B0604020202020204" pitchFamily="34" charset="0"/>
              </a:rPr>
              <a:t>Goal</a:t>
            </a:r>
            <a:r>
              <a:rPr lang="en-US" dirty="0">
                <a:effectLst/>
                <a:latin typeface="Arial" panose="020B0604020202020204" pitchFamily="34" charset="0"/>
              </a:rPr>
              <a:t>: learn modular structures that (1) reflect the dynamics of the environment and (2) better generalizes, i.e., is more robustness to changes on few of the underlying causes. </a:t>
            </a:r>
            <a:r>
              <a:rPr lang="en-US" u="sng" dirty="0">
                <a:effectLst/>
                <a:latin typeface="Arial" panose="020B0604020202020204" pitchFamily="34" charset="0"/>
              </a:rPr>
              <a:t>Approach</a:t>
            </a:r>
            <a:r>
              <a:rPr lang="en-US" dirty="0">
                <a:effectLst/>
                <a:latin typeface="Arial" panose="020B0604020202020204" pitchFamily="34" charset="0"/>
              </a:rPr>
              <a:t>: </a:t>
            </a:r>
            <a:r>
              <a:rPr lang="en-US" dirty="0">
                <a:latin typeface="Arial" panose="020B0604020202020204" pitchFamily="34" charset="0"/>
              </a:rPr>
              <a:t>Modularize the computation.</a:t>
            </a:r>
            <a:endParaRPr lang="en-US" dirty="0"/>
          </a:p>
          <a:p>
            <a:endParaRPr lang="en-US" dirty="0"/>
          </a:p>
        </p:txBody>
      </p:sp>
      <p:sp>
        <p:nvSpPr>
          <p:cNvPr id="4" name="Slide Number Placeholder 3">
            <a:extLst>
              <a:ext uri="{FF2B5EF4-FFF2-40B4-BE49-F238E27FC236}">
                <a16:creationId xmlns:a16="http://schemas.microsoft.com/office/drawing/2014/main" id="{54BB9BE8-0045-46A8-96A0-52913210FD00}"/>
              </a:ext>
            </a:extLst>
          </p:cNvPr>
          <p:cNvSpPr>
            <a:spLocks noGrp="1"/>
          </p:cNvSpPr>
          <p:nvPr>
            <p:ph type="sldNum" sz="quarter" idx="12"/>
          </p:nvPr>
        </p:nvSpPr>
        <p:spPr/>
        <p:txBody>
          <a:bodyPr/>
          <a:lstStyle/>
          <a:p>
            <a:fld id="{81561042-0DC2-4A04-AA50-F6D44EB20EBA}" type="slidenum">
              <a:rPr lang="en-US" smtClean="0"/>
              <a:t>54</a:t>
            </a:fld>
            <a:endParaRPr lang="en-US"/>
          </a:p>
        </p:txBody>
      </p:sp>
      <p:pic>
        <p:nvPicPr>
          <p:cNvPr id="8" name="Picture 7">
            <a:extLst>
              <a:ext uri="{FF2B5EF4-FFF2-40B4-BE49-F238E27FC236}">
                <a16:creationId xmlns:a16="http://schemas.microsoft.com/office/drawing/2014/main" id="{C234F8BD-85FC-4EC9-B0CA-6E9FBD5FEC60}"/>
              </a:ext>
            </a:extLst>
          </p:cNvPr>
          <p:cNvPicPr>
            <a:picLocks noChangeAspect="1"/>
          </p:cNvPicPr>
          <p:nvPr/>
        </p:nvPicPr>
        <p:blipFill>
          <a:blip r:embed="rId2"/>
          <a:stretch>
            <a:fillRect/>
          </a:stretch>
        </p:blipFill>
        <p:spPr>
          <a:xfrm>
            <a:off x="2001149" y="1716227"/>
            <a:ext cx="8848725" cy="3467100"/>
          </a:xfrm>
          <a:prstGeom prst="rect">
            <a:avLst/>
          </a:prstGeom>
        </p:spPr>
      </p:pic>
      <p:sp>
        <p:nvSpPr>
          <p:cNvPr id="10" name="TextBox 9">
            <a:extLst>
              <a:ext uri="{FF2B5EF4-FFF2-40B4-BE49-F238E27FC236}">
                <a16:creationId xmlns:a16="http://schemas.microsoft.com/office/drawing/2014/main" id="{CEBDC5B9-AB53-4C61-9D2B-56737E4886A9}"/>
              </a:ext>
            </a:extLst>
          </p:cNvPr>
          <p:cNvSpPr txBox="1"/>
          <p:nvPr/>
        </p:nvSpPr>
        <p:spPr bwMode="gray">
          <a:xfrm>
            <a:off x="100913" y="5189116"/>
            <a:ext cx="2477530" cy="1200329"/>
          </a:xfrm>
          <a:prstGeom prst="rect">
            <a:avLst/>
          </a:prstGeom>
          <a:noFill/>
        </p:spPr>
        <p:txBody>
          <a:bodyPr wrap="square">
            <a:spAutoFit/>
          </a:bodyPr>
          <a:lstStyle/>
          <a:p>
            <a:pPr algn="l"/>
            <a:r>
              <a:rPr lang="en-US" sz="1800" b="1" i="0" u="none" strike="noStrike" baseline="0" dirty="0">
                <a:latin typeface="NimbusRomNo9L-Regu"/>
              </a:rPr>
              <a:t>first stage</a:t>
            </a:r>
            <a:r>
              <a:rPr lang="en-US" sz="1800" b="0" i="0" u="none" strike="noStrike" baseline="0" dirty="0">
                <a:latin typeface="NimbusRomNo9L-Regu"/>
              </a:rPr>
              <a:t>, individual RIMs produce a query which is used to read from the current input</a:t>
            </a:r>
            <a:endParaRPr lang="en-US" dirty="0"/>
          </a:p>
        </p:txBody>
      </p:sp>
      <p:sp>
        <p:nvSpPr>
          <p:cNvPr id="12" name="TextBox 11">
            <a:extLst>
              <a:ext uri="{FF2B5EF4-FFF2-40B4-BE49-F238E27FC236}">
                <a16:creationId xmlns:a16="http://schemas.microsoft.com/office/drawing/2014/main" id="{57CC164E-BE7F-46FE-B403-032CD9ED8134}"/>
              </a:ext>
            </a:extLst>
          </p:cNvPr>
          <p:cNvSpPr txBox="1"/>
          <p:nvPr/>
        </p:nvSpPr>
        <p:spPr bwMode="gray">
          <a:xfrm>
            <a:off x="2405867" y="5161062"/>
            <a:ext cx="4108624" cy="1754326"/>
          </a:xfrm>
          <a:prstGeom prst="rect">
            <a:avLst/>
          </a:prstGeom>
          <a:noFill/>
        </p:spPr>
        <p:txBody>
          <a:bodyPr wrap="square">
            <a:spAutoFit/>
          </a:bodyPr>
          <a:lstStyle/>
          <a:p>
            <a:pPr algn="l"/>
            <a:r>
              <a:rPr lang="en-US" sz="1800" b="1" i="0" u="none" strike="noStrike" baseline="0" dirty="0">
                <a:latin typeface="NimbusRomNo9L-Regu"/>
              </a:rPr>
              <a:t>second stage</a:t>
            </a:r>
            <a:r>
              <a:rPr lang="en-US" sz="1800" b="0" i="0" u="none" strike="noStrike" baseline="0" dirty="0">
                <a:latin typeface="NimbusRomNo9L-Regu"/>
              </a:rPr>
              <a:t>, an attention-based competition mechanism is used to select which RIMs to activate (right figure) based on encoded visual input (blue RIMs are active, based on an attention score, white RIMs remain inactive)</a:t>
            </a:r>
            <a:endParaRPr lang="en-US" dirty="0"/>
          </a:p>
        </p:txBody>
      </p:sp>
      <p:sp>
        <p:nvSpPr>
          <p:cNvPr id="14" name="TextBox 13">
            <a:extLst>
              <a:ext uri="{FF2B5EF4-FFF2-40B4-BE49-F238E27FC236}">
                <a16:creationId xmlns:a16="http://schemas.microsoft.com/office/drawing/2014/main" id="{084B4D46-4DAE-49E2-8DF6-2D00ED4B6D45}"/>
              </a:ext>
            </a:extLst>
          </p:cNvPr>
          <p:cNvSpPr txBox="1"/>
          <p:nvPr/>
        </p:nvSpPr>
        <p:spPr bwMode="gray">
          <a:xfrm>
            <a:off x="6514491" y="5103674"/>
            <a:ext cx="2584812" cy="1754326"/>
          </a:xfrm>
          <a:prstGeom prst="rect">
            <a:avLst/>
          </a:prstGeom>
          <a:noFill/>
        </p:spPr>
        <p:txBody>
          <a:bodyPr wrap="square">
            <a:spAutoFit/>
          </a:bodyPr>
          <a:lstStyle/>
          <a:p>
            <a:pPr algn="l"/>
            <a:r>
              <a:rPr lang="en-US" sz="1800" b="1" i="0" u="none" strike="noStrike" baseline="0" dirty="0">
                <a:latin typeface="NimbusRomNo9L-Regu"/>
              </a:rPr>
              <a:t>third stage</a:t>
            </a:r>
            <a:r>
              <a:rPr lang="en-US" sz="1800" b="0" i="0" u="none" strike="noStrike" baseline="0" dirty="0">
                <a:latin typeface="NimbusRomNo9L-Regu"/>
              </a:rPr>
              <a:t>, individual activated RIMs follow their own default transition dynamics while non-activated RIMs remain unchanged</a:t>
            </a:r>
            <a:endParaRPr lang="en-US" dirty="0"/>
          </a:p>
        </p:txBody>
      </p:sp>
      <p:sp>
        <p:nvSpPr>
          <p:cNvPr id="16" name="TextBox 15">
            <a:extLst>
              <a:ext uri="{FF2B5EF4-FFF2-40B4-BE49-F238E27FC236}">
                <a16:creationId xmlns:a16="http://schemas.microsoft.com/office/drawing/2014/main" id="{744F68DE-3B36-4C81-AD8A-79AB905903D7}"/>
              </a:ext>
            </a:extLst>
          </p:cNvPr>
          <p:cNvSpPr txBox="1"/>
          <p:nvPr/>
        </p:nvSpPr>
        <p:spPr bwMode="gray">
          <a:xfrm>
            <a:off x="9099303" y="5146646"/>
            <a:ext cx="2934729" cy="1477328"/>
          </a:xfrm>
          <a:prstGeom prst="rect">
            <a:avLst/>
          </a:prstGeom>
          <a:noFill/>
        </p:spPr>
        <p:txBody>
          <a:bodyPr wrap="square">
            <a:spAutoFit/>
          </a:bodyPr>
          <a:lstStyle/>
          <a:p>
            <a:pPr algn="l"/>
            <a:r>
              <a:rPr lang="en-US" sz="1800" b="1" i="0" u="none" strike="noStrike" baseline="0" dirty="0">
                <a:latin typeface="NimbusRomNo9L-Regu"/>
              </a:rPr>
              <a:t>fourth stage</a:t>
            </a:r>
            <a:r>
              <a:rPr lang="en-US" sz="1800" b="0" i="0" u="none" strike="noStrike" baseline="0" dirty="0">
                <a:latin typeface="NimbusRomNo9L-Regu"/>
              </a:rPr>
              <a:t>, the RIMs</a:t>
            </a:r>
          </a:p>
          <a:p>
            <a:pPr algn="l"/>
            <a:r>
              <a:rPr lang="en-US" sz="1800" b="0" i="0" u="none" strike="noStrike" baseline="0" dirty="0">
                <a:latin typeface="NimbusRomNo9L-Regu"/>
              </a:rPr>
              <a:t>sparsely communicate information between themselves, also using key-value attention.</a:t>
            </a:r>
            <a:endParaRPr lang="en-US" dirty="0"/>
          </a:p>
        </p:txBody>
      </p:sp>
      <p:sp>
        <p:nvSpPr>
          <p:cNvPr id="18" name="TextBox 17">
            <a:extLst>
              <a:ext uri="{FF2B5EF4-FFF2-40B4-BE49-F238E27FC236}">
                <a16:creationId xmlns:a16="http://schemas.microsoft.com/office/drawing/2014/main" id="{3F62D6DC-687F-4F43-857D-9E0B601B7ED6}"/>
              </a:ext>
            </a:extLst>
          </p:cNvPr>
          <p:cNvSpPr txBox="1"/>
          <p:nvPr/>
        </p:nvSpPr>
        <p:spPr bwMode="gray">
          <a:xfrm>
            <a:off x="9375270" y="4709970"/>
            <a:ext cx="2382794" cy="430887"/>
          </a:xfrm>
          <a:prstGeom prst="rect">
            <a:avLst/>
          </a:prstGeom>
          <a:noFill/>
        </p:spPr>
        <p:txBody>
          <a:bodyPr wrap="square">
            <a:spAutoFit/>
          </a:bodyPr>
          <a:lstStyle/>
          <a:p>
            <a:r>
              <a:rPr lang="en-US" sz="1100" dirty="0"/>
              <a:t>source: [Goyal et al. 2020]</a:t>
            </a:r>
            <a:br>
              <a:rPr lang="en-US" sz="1100" dirty="0"/>
            </a:br>
            <a:endParaRPr lang="en-US" sz="1100" dirty="0"/>
          </a:p>
        </p:txBody>
      </p:sp>
    </p:spTree>
    <p:extLst>
      <p:ext uri="{BB962C8B-B14F-4D97-AF65-F5344CB8AC3E}">
        <p14:creationId xmlns:p14="http://schemas.microsoft.com/office/powerpoint/2010/main" val="2607803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6ADA-4DA3-41BE-A95A-3FD0C84CF5CE}"/>
              </a:ext>
            </a:extLst>
          </p:cNvPr>
          <p:cNvSpPr>
            <a:spLocks noGrp="1"/>
          </p:cNvSpPr>
          <p:nvPr>
            <p:ph type="title"/>
          </p:nvPr>
        </p:nvSpPr>
        <p:spPr>
          <a:xfrm>
            <a:off x="247136" y="152239"/>
            <a:ext cx="10083113" cy="514738"/>
          </a:xfrm>
        </p:spPr>
        <p:txBody>
          <a:bodyPr/>
          <a:lstStyle/>
          <a:p>
            <a:r>
              <a:rPr lang="en-US" sz="2400" dirty="0"/>
              <a:t>Learning Causal Models from Unknown Interventions </a:t>
            </a:r>
            <a:r>
              <a:rPr lang="en-US" sz="1600" dirty="0"/>
              <a:t>[</a:t>
            </a:r>
            <a:r>
              <a:rPr lang="en-US" sz="1600" dirty="0" err="1"/>
              <a:t>Ke</a:t>
            </a:r>
            <a:r>
              <a:rPr lang="en-US" sz="1600" dirty="0"/>
              <a:t> et al. 2019]</a:t>
            </a:r>
            <a:endParaRPr lang="en-US" sz="2400" dirty="0"/>
          </a:p>
        </p:txBody>
      </p:sp>
      <p:sp>
        <p:nvSpPr>
          <p:cNvPr id="3" name="Content Placeholder 2">
            <a:extLst>
              <a:ext uri="{FF2B5EF4-FFF2-40B4-BE49-F238E27FC236}">
                <a16:creationId xmlns:a16="http://schemas.microsoft.com/office/drawing/2014/main" id="{A74FEAD8-B672-4919-8756-A90350A551A5}"/>
              </a:ext>
            </a:extLst>
          </p:cNvPr>
          <p:cNvSpPr>
            <a:spLocks noGrp="1"/>
          </p:cNvSpPr>
          <p:nvPr>
            <p:ph idx="1"/>
          </p:nvPr>
        </p:nvSpPr>
        <p:spPr>
          <a:xfrm>
            <a:off x="478372" y="964113"/>
            <a:ext cx="11473384" cy="1206997"/>
          </a:xfrm>
        </p:spPr>
        <p:txBody>
          <a:bodyPr/>
          <a:lstStyle/>
          <a:p>
            <a:r>
              <a:rPr lang="en-US" dirty="0"/>
              <a:t>Works better than traditional methods</a:t>
            </a:r>
          </a:p>
          <a:p>
            <a:r>
              <a:rPr lang="en-US" dirty="0"/>
              <a:t>Learning small causal graphs helps avoid exponential </a:t>
            </a:r>
          </a:p>
          <a:p>
            <a:endParaRPr lang="en-US" dirty="0"/>
          </a:p>
        </p:txBody>
      </p:sp>
      <p:sp>
        <p:nvSpPr>
          <p:cNvPr id="4" name="Slide Number Placeholder 3">
            <a:extLst>
              <a:ext uri="{FF2B5EF4-FFF2-40B4-BE49-F238E27FC236}">
                <a16:creationId xmlns:a16="http://schemas.microsoft.com/office/drawing/2014/main" id="{3EA1D9E0-A3AD-4021-8440-9B53BB896BAD}"/>
              </a:ext>
            </a:extLst>
          </p:cNvPr>
          <p:cNvSpPr>
            <a:spLocks noGrp="1"/>
          </p:cNvSpPr>
          <p:nvPr>
            <p:ph type="sldNum" sz="quarter" idx="12"/>
          </p:nvPr>
        </p:nvSpPr>
        <p:spPr/>
        <p:txBody>
          <a:bodyPr/>
          <a:lstStyle/>
          <a:p>
            <a:fld id="{81561042-0DC2-4A04-AA50-F6D44EB20EBA}" type="slidenum">
              <a:rPr lang="en-US" smtClean="0"/>
              <a:t>55</a:t>
            </a:fld>
            <a:endParaRPr lang="en-US"/>
          </a:p>
        </p:txBody>
      </p:sp>
      <p:pic>
        <p:nvPicPr>
          <p:cNvPr id="6" name="Picture 5">
            <a:extLst>
              <a:ext uri="{FF2B5EF4-FFF2-40B4-BE49-F238E27FC236}">
                <a16:creationId xmlns:a16="http://schemas.microsoft.com/office/drawing/2014/main" id="{0A345207-C994-45C4-B38E-C03622A79E3C}"/>
              </a:ext>
            </a:extLst>
          </p:cNvPr>
          <p:cNvPicPr>
            <a:picLocks noChangeAspect="1"/>
          </p:cNvPicPr>
          <p:nvPr/>
        </p:nvPicPr>
        <p:blipFill>
          <a:blip r:embed="rId3"/>
          <a:stretch>
            <a:fillRect/>
          </a:stretch>
        </p:blipFill>
        <p:spPr>
          <a:xfrm>
            <a:off x="3421887" y="1865467"/>
            <a:ext cx="4387513" cy="3160962"/>
          </a:xfrm>
          <a:prstGeom prst="rect">
            <a:avLst/>
          </a:prstGeom>
        </p:spPr>
      </p:pic>
      <p:pic>
        <p:nvPicPr>
          <p:cNvPr id="8" name="Picture 7">
            <a:extLst>
              <a:ext uri="{FF2B5EF4-FFF2-40B4-BE49-F238E27FC236}">
                <a16:creationId xmlns:a16="http://schemas.microsoft.com/office/drawing/2014/main" id="{ADBFB37C-D07F-46D8-A759-A78EB3E3F8DE}"/>
              </a:ext>
            </a:extLst>
          </p:cNvPr>
          <p:cNvPicPr>
            <a:picLocks noChangeAspect="1"/>
          </p:cNvPicPr>
          <p:nvPr/>
        </p:nvPicPr>
        <p:blipFill>
          <a:blip r:embed="rId4"/>
          <a:stretch>
            <a:fillRect/>
          </a:stretch>
        </p:blipFill>
        <p:spPr>
          <a:xfrm>
            <a:off x="3432310" y="5358242"/>
            <a:ext cx="5327379" cy="699389"/>
          </a:xfrm>
          <a:prstGeom prst="rect">
            <a:avLst/>
          </a:prstGeom>
        </p:spPr>
      </p:pic>
      <p:pic>
        <p:nvPicPr>
          <p:cNvPr id="10" name="Picture 9">
            <a:extLst>
              <a:ext uri="{FF2B5EF4-FFF2-40B4-BE49-F238E27FC236}">
                <a16:creationId xmlns:a16="http://schemas.microsoft.com/office/drawing/2014/main" id="{95972258-A2C5-47A9-A57E-988E1A645F53}"/>
              </a:ext>
            </a:extLst>
          </p:cNvPr>
          <p:cNvPicPr>
            <a:picLocks noChangeAspect="1"/>
          </p:cNvPicPr>
          <p:nvPr/>
        </p:nvPicPr>
        <p:blipFill>
          <a:blip r:embed="rId5"/>
          <a:stretch>
            <a:fillRect/>
          </a:stretch>
        </p:blipFill>
        <p:spPr>
          <a:xfrm>
            <a:off x="3380386" y="6083801"/>
            <a:ext cx="868229" cy="344829"/>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4D9EB3-621F-489A-99E9-A15CE6FF6437}"/>
                  </a:ext>
                </a:extLst>
              </p:cNvPr>
              <p:cNvSpPr txBox="1"/>
              <p:nvPr/>
            </p:nvSpPr>
            <p:spPr bwMode="gray">
              <a:xfrm>
                <a:off x="4347932" y="6057631"/>
                <a:ext cx="6735963" cy="69938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latin typeface="+mj-lt"/>
                  </a:rPr>
                  <a:t>is the Log-likelihood of log-likelihood of variable </a:t>
                </a:r>
                <a14:m>
                  <m:oMath xmlns:m="http://schemas.openxmlformats.org/officeDocument/2006/math">
                    <m:sSub>
                      <m:sSubPr>
                        <m:ctrlPr>
                          <a:rPr lang="en-US" sz="1200" b="0" i="1" dirty="0" smtClean="0">
                            <a:latin typeface="+mj-lt"/>
                          </a:rPr>
                        </m:ctrlPr>
                      </m:sSubPr>
                      <m:e>
                        <m:r>
                          <a:rPr lang="en-US" sz="1200" i="1" dirty="0" smtClean="0">
                            <a:latin typeface="+mj-lt"/>
                          </a:rPr>
                          <m:t>𝑋</m:t>
                        </m:r>
                      </m:e>
                      <m:sub>
                        <m:r>
                          <a:rPr lang="en-US" sz="1200" i="1" dirty="0" smtClean="0">
                            <a:latin typeface="+mj-lt"/>
                          </a:rPr>
                          <m:t>𝑖</m:t>
                        </m:r>
                      </m:sub>
                    </m:sSub>
                  </m:oMath>
                </a14:m>
                <a:r>
                  <a:rPr lang="en-US" sz="1200" dirty="0">
                    <a:latin typeface="+mj-lt"/>
                  </a:rPr>
                  <a:t> in the </a:t>
                </a:r>
                <a:r>
                  <a:rPr lang="en-US" sz="1200" b="0" i="0" u="none" strike="noStrike" baseline="0" dirty="0">
                    <a:latin typeface="+mj-lt"/>
                  </a:rPr>
                  <a:t>data sample X under the </a:t>
                </a:r>
                <a:r>
                  <a:rPr lang="en-US" sz="1200" b="0" i="0" u="none" strike="noStrike" baseline="0" dirty="0" err="1">
                    <a:latin typeface="+mj-lt"/>
                  </a:rPr>
                  <a:t>k’th</a:t>
                </a:r>
                <a:r>
                  <a:rPr lang="en-US" sz="1200" b="0" i="0" u="none" strike="noStrike" baseline="0" dirty="0">
                    <a:latin typeface="+mj-lt"/>
                  </a:rPr>
                  <a:t> configuration, </a:t>
                </a:r>
                <a14:m>
                  <m:oMath xmlns:m="http://schemas.openxmlformats.org/officeDocument/2006/math">
                    <m:sSup>
                      <m:sSupPr>
                        <m:ctrlPr>
                          <a:rPr lang="en-US" sz="1200" b="0" i="1" u="none" strike="noStrike" baseline="0" dirty="0" smtClean="0">
                            <a:latin typeface="+mj-lt"/>
                          </a:rPr>
                        </m:ctrlPr>
                      </m:sSupPr>
                      <m:e>
                        <m:r>
                          <a:rPr lang="en-US" sz="1200" b="0" i="1" u="none" strike="noStrike" baseline="0" dirty="0" smtClean="0">
                            <a:latin typeface="+mj-lt"/>
                          </a:rPr>
                          <m:t>𝐶</m:t>
                        </m:r>
                      </m:e>
                      <m:sup>
                        <m:r>
                          <a:rPr lang="en-US" sz="1200" b="0" i="1" u="none" strike="noStrike" baseline="0" dirty="0" smtClean="0">
                            <a:latin typeface="+mj-lt"/>
                          </a:rPr>
                          <m:t>(</m:t>
                        </m:r>
                        <m:r>
                          <a:rPr lang="en-US" sz="1200" b="0" i="1" u="none" strike="noStrike" baseline="0" dirty="0" smtClean="0">
                            <a:latin typeface="+mj-lt"/>
                          </a:rPr>
                          <m:t>𝑘</m:t>
                        </m:r>
                        <m:r>
                          <a:rPr lang="en-US" sz="1200" b="0" i="1" u="none" strike="noStrike" baseline="0" dirty="0" smtClean="0">
                            <a:latin typeface="+mj-lt"/>
                          </a:rPr>
                          <m:t>)</m:t>
                        </m:r>
                      </m:sup>
                    </m:sSup>
                  </m:oMath>
                </a14:m>
                <a:r>
                  <a:rPr lang="en-US" sz="1200" b="0" i="0" u="none" strike="noStrike" baseline="0" dirty="0">
                    <a:latin typeface="+mj-lt"/>
                  </a:rPr>
                  <a:t>, drawn from our edge beliefs.</a:t>
                </a:r>
                <a:endParaRPr lang="en-US" sz="1200" dirty="0">
                  <a:latin typeface="+mj-lt"/>
                </a:endParaRPr>
              </a:p>
            </p:txBody>
          </p:sp>
        </mc:Choice>
        <mc:Fallback>
          <p:sp>
            <p:nvSpPr>
              <p:cNvPr id="11" name="TextBox 10">
                <a:extLst>
                  <a:ext uri="{FF2B5EF4-FFF2-40B4-BE49-F238E27FC236}">
                    <a16:creationId xmlns:a16="http://schemas.microsoft.com/office/drawing/2014/main" id="{694D9EB3-621F-489A-99E9-A15CE6FF6437}"/>
                  </a:ext>
                </a:extLst>
              </p:cNvPr>
              <p:cNvSpPr txBox="1">
                <a:spLocks noRot="1" noChangeAspect="1" noMove="1" noResize="1" noEditPoints="1" noAdjustHandles="1" noChangeArrowheads="1" noChangeShapeType="1" noTextEdit="1"/>
              </p:cNvSpPr>
              <p:nvPr/>
            </p:nvSpPr>
            <p:spPr bwMode="gray">
              <a:xfrm>
                <a:off x="4347932" y="6057631"/>
                <a:ext cx="6735963" cy="699389"/>
              </a:xfrm>
              <a:prstGeom prst="rect">
                <a:avLst/>
              </a:prstGeom>
              <a:blipFill>
                <a:blip r:embed="rId6"/>
                <a:stretch>
                  <a:fillRect l="-1357" t="-7018" r="-1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404D6A8-3760-4DE3-9A6A-03C136829EFC}"/>
                  </a:ext>
                </a:extLst>
              </p:cNvPr>
              <p:cNvSpPr txBox="1"/>
              <p:nvPr/>
            </p:nvSpPr>
            <p:spPr bwMode="gray">
              <a:xfrm>
                <a:off x="3252646" y="5073486"/>
                <a:ext cx="6735963" cy="69938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latin typeface="+mj-lt"/>
                  </a:rPr>
                  <a:t>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𝑔</m:t>
                        </m:r>
                      </m:e>
                      <m:sub>
                        <m:r>
                          <a:rPr lang="en-US" sz="1200" i="1" dirty="0" err="1" smtClean="0">
                            <a:latin typeface="Cambria Math" panose="02040503050406030204" pitchFamily="18" charset="0"/>
                          </a:rPr>
                          <m:t>𝑖𝑗</m:t>
                        </m:r>
                      </m:sub>
                    </m:sSub>
                  </m:oMath>
                </a14:m>
                <a:r>
                  <a:rPr lang="en-US" sz="1200" dirty="0">
                    <a:latin typeface="+mj-lt"/>
                  </a:rPr>
                  <a:t> is the REINFORCE gradient-like estimator proposed by </a:t>
                </a:r>
                <a:r>
                  <a:rPr lang="en-US" sz="1200" dirty="0" err="1">
                    <a:latin typeface="+mj-lt"/>
                  </a:rPr>
                  <a:t>Bengio</a:t>
                </a:r>
                <a:r>
                  <a:rPr lang="en-US" sz="1200" dirty="0">
                    <a:latin typeface="+mj-lt"/>
                  </a:rPr>
                  <a:t> [2019] 	</a:t>
                </a:r>
              </a:p>
            </p:txBody>
          </p:sp>
        </mc:Choice>
        <mc:Fallback>
          <p:sp>
            <p:nvSpPr>
              <p:cNvPr id="12" name="TextBox 11">
                <a:extLst>
                  <a:ext uri="{FF2B5EF4-FFF2-40B4-BE49-F238E27FC236}">
                    <a16:creationId xmlns:a16="http://schemas.microsoft.com/office/drawing/2014/main" id="{B404D6A8-3760-4DE3-9A6A-03C136829EFC}"/>
                  </a:ext>
                </a:extLst>
              </p:cNvPr>
              <p:cNvSpPr txBox="1">
                <a:spLocks noRot="1" noChangeAspect="1" noMove="1" noResize="1" noEditPoints="1" noAdjustHandles="1" noChangeArrowheads="1" noChangeShapeType="1" noTextEdit="1"/>
              </p:cNvSpPr>
              <p:nvPr/>
            </p:nvSpPr>
            <p:spPr bwMode="gray">
              <a:xfrm>
                <a:off x="3252646" y="5073486"/>
                <a:ext cx="6735963" cy="699389"/>
              </a:xfrm>
              <a:prstGeom prst="rect">
                <a:avLst/>
              </a:prstGeom>
              <a:blipFill>
                <a:blip r:embed="rId7"/>
                <a:stretch>
                  <a:fillRect t="-782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A4EAB60-0EFA-455A-8686-EDE1C4CDD2E6}"/>
              </a:ext>
            </a:extLst>
          </p:cNvPr>
          <p:cNvSpPr txBox="1"/>
          <p:nvPr/>
        </p:nvSpPr>
        <p:spPr bwMode="gray">
          <a:xfrm>
            <a:off x="8345410" y="2218645"/>
            <a:ext cx="3497626" cy="1477328"/>
          </a:xfrm>
          <a:prstGeom prst="rect">
            <a:avLst/>
          </a:prstGeom>
          <a:noFill/>
        </p:spPr>
        <p:txBody>
          <a:bodyPr wrap="square">
            <a:spAutoFit/>
          </a:bodyPr>
          <a:lstStyle/>
          <a:p>
            <a:pPr marL="342900" indent="-342900">
              <a:buFont typeface="+mj-lt"/>
              <a:buAutoNum type="arabicPeriod"/>
            </a:pPr>
            <a:r>
              <a:rPr lang="en-US" dirty="0"/>
              <a:t>Intervention applied</a:t>
            </a:r>
          </a:p>
          <a:p>
            <a:pPr marL="342900" indent="-342900">
              <a:buFont typeface="+mj-lt"/>
              <a:buAutoNum type="arabicPeriod"/>
            </a:pPr>
            <a:r>
              <a:rPr lang="en-US" dirty="0"/>
              <a:t>Intervention predicted</a:t>
            </a:r>
          </a:p>
          <a:p>
            <a:pPr marL="342900" indent="-342900">
              <a:buFont typeface="+mj-lt"/>
              <a:buAutoNum type="arabicPeriod"/>
            </a:pPr>
            <a:r>
              <a:rPr lang="en-US" dirty="0"/>
              <a:t>Graphs Sampled and Scored</a:t>
            </a:r>
          </a:p>
          <a:p>
            <a:pPr marL="342900" indent="-342900">
              <a:buFont typeface="+mj-lt"/>
              <a:buAutoNum type="arabicPeriod"/>
            </a:pPr>
            <a:r>
              <a:rPr lang="en-US" dirty="0"/>
              <a:t>Intervention retracted</a:t>
            </a:r>
          </a:p>
        </p:txBody>
      </p:sp>
      <p:sp>
        <p:nvSpPr>
          <p:cNvPr id="15" name="Right Brace 14">
            <a:extLst>
              <a:ext uri="{FF2B5EF4-FFF2-40B4-BE49-F238E27FC236}">
                <a16:creationId xmlns:a16="http://schemas.microsoft.com/office/drawing/2014/main" id="{A9EAA46C-5BE6-485C-8FCA-F3009B4B3797}"/>
              </a:ext>
            </a:extLst>
          </p:cNvPr>
          <p:cNvSpPr/>
          <p:nvPr/>
        </p:nvSpPr>
        <p:spPr bwMode="gray">
          <a:xfrm>
            <a:off x="7809400" y="2315910"/>
            <a:ext cx="386017" cy="1113090"/>
          </a:xfrm>
          <a:prstGeom prst="righ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A263C79-642D-49C1-A3D4-9AE960503BC3}"/>
              </a:ext>
            </a:extLst>
          </p:cNvPr>
          <p:cNvSpPr txBox="1"/>
          <p:nvPr/>
        </p:nvSpPr>
        <p:spPr bwMode="gray">
          <a:xfrm>
            <a:off x="478372" y="2240142"/>
            <a:ext cx="2870272" cy="2062103"/>
          </a:xfrm>
          <a:prstGeom prst="rect">
            <a:avLst/>
          </a:prstGeom>
          <a:noFill/>
        </p:spPr>
        <p:txBody>
          <a:bodyPr wrap="square">
            <a:spAutoFit/>
          </a:bodyPr>
          <a:lstStyle/>
          <a:p>
            <a:pPr algn="l"/>
            <a:r>
              <a:rPr lang="en-US" sz="1600" dirty="0">
                <a:latin typeface="+mj-lt"/>
              </a:rPr>
              <a:t>F</a:t>
            </a:r>
            <a:r>
              <a:rPr lang="en-US" sz="1600" b="0" i="0" u="none" strike="noStrike" baseline="0" dirty="0">
                <a:latin typeface="+mj-lt"/>
              </a:rPr>
              <a:t>unctional parameters  are trained to maximize the likelihood of randomly</a:t>
            </a:r>
          </a:p>
          <a:p>
            <a:pPr algn="l"/>
            <a:r>
              <a:rPr lang="en-US" sz="1600" b="0" i="0" u="none" strike="noStrike" baseline="0" dirty="0">
                <a:latin typeface="+mj-lt"/>
              </a:rPr>
              <a:t>drawn observational data under graphs randomly drawn from our current beliefs about the edge structure.</a:t>
            </a:r>
            <a:endParaRPr lang="en-US" sz="1600" dirty="0">
              <a:latin typeface="+mj-lt"/>
            </a:endParaRPr>
          </a:p>
        </p:txBody>
      </p:sp>
      <p:pic>
        <p:nvPicPr>
          <p:cNvPr id="21" name="Picture 20">
            <a:extLst>
              <a:ext uri="{FF2B5EF4-FFF2-40B4-BE49-F238E27FC236}">
                <a16:creationId xmlns:a16="http://schemas.microsoft.com/office/drawing/2014/main" id="{70076818-BADC-4DB2-85BD-A42AF08A7FEB}"/>
              </a:ext>
            </a:extLst>
          </p:cNvPr>
          <p:cNvPicPr>
            <a:picLocks noChangeAspect="1"/>
          </p:cNvPicPr>
          <p:nvPr/>
        </p:nvPicPr>
        <p:blipFill>
          <a:blip r:embed="rId8"/>
          <a:stretch>
            <a:fillRect/>
          </a:stretch>
        </p:blipFill>
        <p:spPr>
          <a:xfrm>
            <a:off x="535812" y="4357516"/>
            <a:ext cx="2113175" cy="355683"/>
          </a:xfrm>
          <a:prstGeom prst="rect">
            <a:avLst/>
          </a:prstGeom>
        </p:spPr>
      </p:pic>
      <p:sp>
        <p:nvSpPr>
          <p:cNvPr id="23" name="TextBox 22">
            <a:extLst>
              <a:ext uri="{FF2B5EF4-FFF2-40B4-BE49-F238E27FC236}">
                <a16:creationId xmlns:a16="http://schemas.microsoft.com/office/drawing/2014/main" id="{4632CB76-97B9-4548-B8DD-53C7006F83F6}"/>
              </a:ext>
            </a:extLst>
          </p:cNvPr>
          <p:cNvSpPr txBox="1"/>
          <p:nvPr/>
        </p:nvSpPr>
        <p:spPr bwMode="gray">
          <a:xfrm>
            <a:off x="347807" y="5034211"/>
            <a:ext cx="2113175" cy="738664"/>
          </a:xfrm>
          <a:prstGeom prst="rect">
            <a:avLst/>
          </a:prstGeom>
          <a:noFill/>
        </p:spPr>
        <p:txBody>
          <a:bodyPr wrap="square">
            <a:spAutoFit/>
          </a:bodyPr>
          <a:lstStyle/>
          <a:p>
            <a:pPr algn="ctr"/>
            <a:r>
              <a:rPr lang="en-US" sz="1400" b="0" i="0" u="none" strike="noStrike" baseline="0" dirty="0">
                <a:latin typeface="+mj-lt"/>
              </a:rPr>
              <a:t>hypothesized</a:t>
            </a:r>
          </a:p>
          <a:p>
            <a:pPr algn="ctr"/>
            <a:r>
              <a:rPr lang="en-US" sz="1400" b="0" i="0" u="none" strike="noStrike" baseline="0" dirty="0">
                <a:latin typeface="+mj-lt"/>
              </a:rPr>
              <a:t>configuration of the SCM’s DAG</a:t>
            </a:r>
            <a:endParaRPr lang="en-US" sz="1400" dirty="0">
              <a:latin typeface="+mj-lt"/>
            </a:endParaRPr>
          </a:p>
        </p:txBody>
      </p:sp>
      <p:cxnSp>
        <p:nvCxnSpPr>
          <p:cNvPr id="25" name="Connector: Elbow 24">
            <a:extLst>
              <a:ext uri="{FF2B5EF4-FFF2-40B4-BE49-F238E27FC236}">
                <a16:creationId xmlns:a16="http://schemas.microsoft.com/office/drawing/2014/main" id="{EDE308CC-CA96-4D4B-808E-D27C0EFB8DF5}"/>
              </a:ext>
            </a:extLst>
          </p:cNvPr>
          <p:cNvCxnSpPr>
            <a:cxnSpLocks/>
            <a:stCxn id="21" idx="2"/>
            <a:endCxn id="23" idx="0"/>
          </p:cNvCxnSpPr>
          <p:nvPr/>
        </p:nvCxnSpPr>
        <p:spPr bwMode="gray">
          <a:xfrm rot="5400000">
            <a:off x="1337892" y="4779703"/>
            <a:ext cx="321012" cy="18800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6" name="Right Brace 25">
            <a:extLst>
              <a:ext uri="{FF2B5EF4-FFF2-40B4-BE49-F238E27FC236}">
                <a16:creationId xmlns:a16="http://schemas.microsoft.com/office/drawing/2014/main" id="{85E5C8FE-43E1-44FA-9CB0-D9E8955CAA28}"/>
              </a:ext>
            </a:extLst>
          </p:cNvPr>
          <p:cNvSpPr/>
          <p:nvPr/>
        </p:nvSpPr>
        <p:spPr bwMode="gray">
          <a:xfrm rot="16200000">
            <a:off x="5981604" y="2034947"/>
            <a:ext cx="266111" cy="5716854"/>
          </a:xfrm>
          <a:prstGeom prst="rightBrace">
            <a:avLst>
              <a:gd name="adj1" fmla="val 8333"/>
              <a:gd name="adj2" fmla="val 44469"/>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480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84C2F21-4C52-4FAD-99DD-6DE32DB87EFB}"/>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963012B0-D2BB-4424-8991-601FAA64996B}"/>
              </a:ext>
            </a:extLst>
          </p:cNvPr>
          <p:cNvSpPr>
            <a:spLocks noGrp="1"/>
          </p:cNvSpPr>
          <p:nvPr>
            <p:ph type="ctrTitle"/>
          </p:nvPr>
        </p:nvSpPr>
        <p:spPr>
          <a:xfrm>
            <a:off x="478367" y="4805681"/>
            <a:ext cx="11228919" cy="1075327"/>
          </a:xfrm>
        </p:spPr>
        <p:txBody>
          <a:bodyPr/>
          <a:lstStyle/>
          <a:p>
            <a:r>
              <a:rPr lang="en-US" dirty="0"/>
              <a:t>Causal Inference for Explainable Neural Networks:</a:t>
            </a:r>
            <a:br>
              <a:rPr lang="en-US" dirty="0"/>
            </a:br>
            <a:r>
              <a:rPr lang="en-US" dirty="0"/>
              <a:t>Trust, Fairness, Transfer Learning</a:t>
            </a:r>
          </a:p>
        </p:txBody>
      </p:sp>
      <p:sp>
        <p:nvSpPr>
          <p:cNvPr id="4" name="Slide Number Placeholder 3">
            <a:extLst>
              <a:ext uri="{FF2B5EF4-FFF2-40B4-BE49-F238E27FC236}">
                <a16:creationId xmlns:a16="http://schemas.microsoft.com/office/drawing/2014/main" id="{9F3D8622-128A-476C-B0CE-9B62561DC493}"/>
              </a:ext>
            </a:extLst>
          </p:cNvPr>
          <p:cNvSpPr>
            <a:spLocks noGrp="1"/>
          </p:cNvSpPr>
          <p:nvPr>
            <p:ph type="sldNum" sz="quarter" idx="4294967295"/>
          </p:nvPr>
        </p:nvSpPr>
        <p:spPr>
          <a:xfrm>
            <a:off x="11420475" y="6486525"/>
            <a:ext cx="771525" cy="260350"/>
          </a:xfrm>
        </p:spPr>
        <p:txBody>
          <a:bodyPr/>
          <a:lstStyle/>
          <a:p>
            <a:fld id="{D9B91DFE-F18F-4C9B-AD43-68939A9281C4}" type="slidenum">
              <a:rPr lang="en-US" smtClean="0"/>
              <a:t>56</a:t>
            </a:fld>
            <a:endParaRPr lang="en-US"/>
          </a:p>
        </p:txBody>
      </p:sp>
      <p:pic>
        <p:nvPicPr>
          <p:cNvPr id="3" name="Picture 2">
            <a:extLst>
              <a:ext uri="{FF2B5EF4-FFF2-40B4-BE49-F238E27FC236}">
                <a16:creationId xmlns:a16="http://schemas.microsoft.com/office/drawing/2014/main" id="{C1FB65FB-898A-4E68-9F7D-F199DBDF65DF}"/>
              </a:ext>
            </a:extLst>
          </p:cNvPr>
          <p:cNvPicPr>
            <a:picLocks noChangeAspect="1"/>
          </p:cNvPicPr>
          <p:nvPr/>
        </p:nvPicPr>
        <p:blipFill>
          <a:blip r:embed="rId3"/>
          <a:stretch>
            <a:fillRect/>
          </a:stretch>
        </p:blipFill>
        <p:spPr>
          <a:xfrm>
            <a:off x="3947747" y="494567"/>
            <a:ext cx="3719146" cy="3355317"/>
          </a:xfrm>
          <a:prstGeom prst="rect">
            <a:avLst/>
          </a:prstGeom>
        </p:spPr>
      </p:pic>
      <p:sp>
        <p:nvSpPr>
          <p:cNvPr id="9" name="TextBox 8">
            <a:extLst>
              <a:ext uri="{FF2B5EF4-FFF2-40B4-BE49-F238E27FC236}">
                <a16:creationId xmlns:a16="http://schemas.microsoft.com/office/drawing/2014/main" id="{8FC4458A-7107-43CC-A398-8CFF8A747FB8}"/>
              </a:ext>
            </a:extLst>
          </p:cNvPr>
          <p:cNvSpPr txBox="1"/>
          <p:nvPr/>
        </p:nvSpPr>
        <p:spPr bwMode="gray">
          <a:xfrm>
            <a:off x="6526823" y="3641716"/>
            <a:ext cx="3965331" cy="369332"/>
          </a:xfrm>
          <a:prstGeom prst="rect">
            <a:avLst/>
          </a:prstGeom>
          <a:noFill/>
        </p:spPr>
        <p:txBody>
          <a:bodyPr wrap="square">
            <a:spAutoFit/>
          </a:bodyPr>
          <a:lstStyle/>
          <a:p>
            <a:r>
              <a:rPr lang="en-US" dirty="0"/>
              <a:t>Source: [</a:t>
            </a:r>
            <a:r>
              <a:rPr lang="en-US" dirty="0" err="1"/>
              <a:t>Adadi</a:t>
            </a:r>
            <a:r>
              <a:rPr lang="en-US" dirty="0"/>
              <a:t> &amp; </a:t>
            </a:r>
            <a:r>
              <a:rPr lang="en-US" dirty="0" err="1"/>
              <a:t>Berrada</a:t>
            </a:r>
            <a:r>
              <a:rPr lang="en-US" dirty="0"/>
              <a:t> 2018] </a:t>
            </a:r>
          </a:p>
        </p:txBody>
      </p:sp>
    </p:spTree>
    <p:extLst>
      <p:ext uri="{BB962C8B-B14F-4D97-AF65-F5344CB8AC3E}">
        <p14:creationId xmlns:p14="http://schemas.microsoft.com/office/powerpoint/2010/main" val="216728213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1127-81EA-470F-9666-FC0E6E5E3855}"/>
              </a:ext>
            </a:extLst>
          </p:cNvPr>
          <p:cNvSpPr>
            <a:spLocks noGrp="1"/>
          </p:cNvSpPr>
          <p:nvPr>
            <p:ph type="title"/>
          </p:nvPr>
        </p:nvSpPr>
        <p:spPr/>
        <p:txBody>
          <a:bodyPr/>
          <a:lstStyle/>
          <a:p>
            <a:r>
              <a:rPr lang="en-US" dirty="0"/>
              <a:t>Causality for Explainable AI</a:t>
            </a:r>
          </a:p>
        </p:txBody>
      </p:sp>
      <p:sp>
        <p:nvSpPr>
          <p:cNvPr id="3" name="Content Placeholder 2">
            <a:extLst>
              <a:ext uri="{FF2B5EF4-FFF2-40B4-BE49-F238E27FC236}">
                <a16:creationId xmlns:a16="http://schemas.microsoft.com/office/drawing/2014/main" id="{CE54CBCC-49C3-42C4-B98D-348E842781E9}"/>
              </a:ext>
            </a:extLst>
          </p:cNvPr>
          <p:cNvSpPr>
            <a:spLocks noGrp="1"/>
          </p:cNvSpPr>
          <p:nvPr>
            <p:ph idx="1"/>
          </p:nvPr>
        </p:nvSpPr>
        <p:spPr>
          <a:xfrm>
            <a:off x="325969" y="859925"/>
            <a:ext cx="6872000" cy="2245743"/>
          </a:xfrm>
        </p:spPr>
        <p:txBody>
          <a:bodyPr/>
          <a:lstStyle/>
          <a:p>
            <a:r>
              <a:rPr lang="en-US" b="1" dirty="0" err="1"/>
              <a:t>eXplainable</a:t>
            </a:r>
            <a:r>
              <a:rPr lang="en-US" b="1" dirty="0"/>
              <a:t> AI (XAI) </a:t>
            </a:r>
            <a:r>
              <a:rPr lang="en-US" dirty="0"/>
              <a:t>are a set of ML techniques to [Arrieta et al 2020]</a:t>
            </a:r>
          </a:p>
          <a:p>
            <a:pPr marL="342900" indent="-342900">
              <a:buFontTx/>
              <a:buChar char="-"/>
            </a:pPr>
            <a:r>
              <a:rPr lang="en-US" dirty="0"/>
              <a:t>produce more explainable models while maintaining a high level of learning accuracy</a:t>
            </a:r>
          </a:p>
          <a:p>
            <a:pPr marL="342900" indent="-342900">
              <a:buFontTx/>
              <a:buChar char="-"/>
            </a:pPr>
            <a:r>
              <a:rPr lang="en-US" dirty="0"/>
              <a:t>enable humans to understand, trust, and effectively manage the new artificially intelligent partners</a:t>
            </a:r>
          </a:p>
        </p:txBody>
      </p:sp>
      <p:sp>
        <p:nvSpPr>
          <p:cNvPr id="4" name="Slide Number Placeholder 3">
            <a:extLst>
              <a:ext uri="{FF2B5EF4-FFF2-40B4-BE49-F238E27FC236}">
                <a16:creationId xmlns:a16="http://schemas.microsoft.com/office/drawing/2014/main" id="{9D1F5AA0-61C2-4AF4-8E97-8B139DC59342}"/>
              </a:ext>
            </a:extLst>
          </p:cNvPr>
          <p:cNvSpPr>
            <a:spLocks noGrp="1"/>
          </p:cNvSpPr>
          <p:nvPr>
            <p:ph type="sldNum" sz="quarter" idx="12"/>
          </p:nvPr>
        </p:nvSpPr>
        <p:spPr/>
        <p:txBody>
          <a:bodyPr/>
          <a:lstStyle/>
          <a:p>
            <a:fld id="{81561042-0DC2-4A04-AA50-F6D44EB20EBA}" type="slidenum">
              <a:rPr lang="en-US" smtClean="0"/>
              <a:t>57</a:t>
            </a:fld>
            <a:endParaRPr lang="en-US"/>
          </a:p>
        </p:txBody>
      </p:sp>
      <p:pic>
        <p:nvPicPr>
          <p:cNvPr id="6" name="Picture 5">
            <a:extLst>
              <a:ext uri="{FF2B5EF4-FFF2-40B4-BE49-F238E27FC236}">
                <a16:creationId xmlns:a16="http://schemas.microsoft.com/office/drawing/2014/main" id="{C0EF3C6D-3569-4A6F-B7A4-562E6DC5261A}"/>
              </a:ext>
            </a:extLst>
          </p:cNvPr>
          <p:cNvPicPr>
            <a:picLocks noChangeAspect="1"/>
          </p:cNvPicPr>
          <p:nvPr/>
        </p:nvPicPr>
        <p:blipFill>
          <a:blip r:embed="rId3"/>
          <a:stretch>
            <a:fillRect/>
          </a:stretch>
        </p:blipFill>
        <p:spPr>
          <a:xfrm>
            <a:off x="478370" y="3208018"/>
            <a:ext cx="6144348" cy="3083346"/>
          </a:xfrm>
          <a:prstGeom prst="rect">
            <a:avLst/>
          </a:prstGeom>
        </p:spPr>
      </p:pic>
      <p:sp>
        <p:nvSpPr>
          <p:cNvPr id="8" name="TextBox 7">
            <a:extLst>
              <a:ext uri="{FF2B5EF4-FFF2-40B4-BE49-F238E27FC236}">
                <a16:creationId xmlns:a16="http://schemas.microsoft.com/office/drawing/2014/main" id="{8943E42D-2F71-4FF4-BD4B-FE6F819D7E18}"/>
              </a:ext>
            </a:extLst>
          </p:cNvPr>
          <p:cNvSpPr txBox="1"/>
          <p:nvPr/>
        </p:nvSpPr>
        <p:spPr bwMode="gray">
          <a:xfrm>
            <a:off x="3528646" y="6291363"/>
            <a:ext cx="3208005" cy="338554"/>
          </a:xfrm>
          <a:prstGeom prst="rect">
            <a:avLst/>
          </a:prstGeom>
          <a:noFill/>
        </p:spPr>
        <p:txBody>
          <a:bodyPr wrap="square">
            <a:spAutoFit/>
          </a:bodyPr>
          <a:lstStyle/>
          <a:p>
            <a:r>
              <a:rPr lang="en-US" sz="1600" dirty="0"/>
              <a:t>source: [Arrieta et al. 2020]</a:t>
            </a:r>
          </a:p>
        </p:txBody>
      </p:sp>
      <p:pic>
        <p:nvPicPr>
          <p:cNvPr id="12" name="Picture 11">
            <a:extLst>
              <a:ext uri="{FF2B5EF4-FFF2-40B4-BE49-F238E27FC236}">
                <a16:creationId xmlns:a16="http://schemas.microsoft.com/office/drawing/2014/main" id="{5779C31E-B8AE-4CED-8558-8151FC48362F}"/>
              </a:ext>
            </a:extLst>
          </p:cNvPr>
          <p:cNvPicPr>
            <a:picLocks noChangeAspect="1"/>
          </p:cNvPicPr>
          <p:nvPr/>
        </p:nvPicPr>
        <p:blipFill>
          <a:blip r:embed="rId4"/>
          <a:stretch>
            <a:fillRect/>
          </a:stretch>
        </p:blipFill>
        <p:spPr>
          <a:xfrm>
            <a:off x="7796136" y="1047579"/>
            <a:ext cx="3917494" cy="5413062"/>
          </a:xfrm>
          <a:prstGeom prst="rect">
            <a:avLst/>
          </a:prstGeom>
        </p:spPr>
      </p:pic>
    </p:spTree>
    <p:extLst>
      <p:ext uri="{BB962C8B-B14F-4D97-AF65-F5344CB8AC3E}">
        <p14:creationId xmlns:p14="http://schemas.microsoft.com/office/powerpoint/2010/main" val="335884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C439-DCB5-486C-8421-4BAE759EFB30}"/>
              </a:ext>
            </a:extLst>
          </p:cNvPr>
          <p:cNvSpPr>
            <a:spLocks noGrp="1"/>
          </p:cNvSpPr>
          <p:nvPr>
            <p:ph type="title"/>
          </p:nvPr>
        </p:nvSpPr>
        <p:spPr>
          <a:xfrm>
            <a:off x="302524" y="144001"/>
            <a:ext cx="9169401" cy="555840"/>
          </a:xfrm>
        </p:spPr>
        <p:txBody>
          <a:bodyPr/>
          <a:lstStyle/>
          <a:p>
            <a:r>
              <a:rPr lang="en-US" dirty="0"/>
              <a:t>Levels of transparency of ML models </a:t>
            </a:r>
            <a:r>
              <a:rPr lang="en-US" sz="2000" dirty="0"/>
              <a:t>[Arrieta et al. 2020]</a:t>
            </a:r>
            <a:endParaRPr lang="en-US" dirty="0"/>
          </a:p>
        </p:txBody>
      </p:sp>
      <p:sp>
        <p:nvSpPr>
          <p:cNvPr id="4" name="Slide Number Placeholder 3">
            <a:extLst>
              <a:ext uri="{FF2B5EF4-FFF2-40B4-BE49-F238E27FC236}">
                <a16:creationId xmlns:a16="http://schemas.microsoft.com/office/drawing/2014/main" id="{F19452AE-3A03-42D2-9FA1-99EC66AB11C7}"/>
              </a:ext>
            </a:extLst>
          </p:cNvPr>
          <p:cNvSpPr>
            <a:spLocks noGrp="1"/>
          </p:cNvSpPr>
          <p:nvPr>
            <p:ph type="sldNum" sz="quarter" idx="12"/>
          </p:nvPr>
        </p:nvSpPr>
        <p:spPr/>
        <p:txBody>
          <a:bodyPr/>
          <a:lstStyle/>
          <a:p>
            <a:fld id="{81561042-0DC2-4A04-AA50-F6D44EB20EBA}" type="slidenum">
              <a:rPr lang="en-US" smtClean="0"/>
              <a:t>58</a:t>
            </a:fld>
            <a:endParaRPr lang="en-US"/>
          </a:p>
        </p:txBody>
      </p:sp>
      <p:pic>
        <p:nvPicPr>
          <p:cNvPr id="6" name="Picture 5">
            <a:extLst>
              <a:ext uri="{FF2B5EF4-FFF2-40B4-BE49-F238E27FC236}">
                <a16:creationId xmlns:a16="http://schemas.microsoft.com/office/drawing/2014/main" id="{B776743C-F5A7-4083-842A-8C2EB1286D7A}"/>
              </a:ext>
            </a:extLst>
          </p:cNvPr>
          <p:cNvPicPr>
            <a:picLocks noChangeAspect="1"/>
          </p:cNvPicPr>
          <p:nvPr/>
        </p:nvPicPr>
        <p:blipFill>
          <a:blip r:embed="rId2"/>
          <a:stretch>
            <a:fillRect/>
          </a:stretch>
        </p:blipFill>
        <p:spPr>
          <a:xfrm>
            <a:off x="240244" y="839630"/>
            <a:ext cx="9513356" cy="3016430"/>
          </a:xfrm>
          <a:prstGeom prst="rect">
            <a:avLst/>
          </a:prstGeom>
        </p:spPr>
      </p:pic>
      <p:pic>
        <p:nvPicPr>
          <p:cNvPr id="8" name="Picture 7">
            <a:extLst>
              <a:ext uri="{FF2B5EF4-FFF2-40B4-BE49-F238E27FC236}">
                <a16:creationId xmlns:a16="http://schemas.microsoft.com/office/drawing/2014/main" id="{6C731FC6-6215-47CF-912B-449B34249665}"/>
              </a:ext>
            </a:extLst>
          </p:cNvPr>
          <p:cNvPicPr>
            <a:picLocks noChangeAspect="1"/>
          </p:cNvPicPr>
          <p:nvPr/>
        </p:nvPicPr>
        <p:blipFill>
          <a:blip r:embed="rId3"/>
          <a:stretch>
            <a:fillRect/>
          </a:stretch>
        </p:blipFill>
        <p:spPr>
          <a:xfrm>
            <a:off x="240244" y="4197984"/>
            <a:ext cx="10322248" cy="2359159"/>
          </a:xfrm>
          <a:prstGeom prst="rect">
            <a:avLst/>
          </a:prstGeom>
        </p:spPr>
      </p:pic>
      <p:sp>
        <p:nvSpPr>
          <p:cNvPr id="12" name="TextBox 11">
            <a:extLst>
              <a:ext uri="{FF2B5EF4-FFF2-40B4-BE49-F238E27FC236}">
                <a16:creationId xmlns:a16="http://schemas.microsoft.com/office/drawing/2014/main" id="{B8CD0DD4-4D82-4FEA-8A04-7629C5043E85}"/>
              </a:ext>
            </a:extLst>
          </p:cNvPr>
          <p:cNvSpPr txBox="1"/>
          <p:nvPr/>
        </p:nvSpPr>
        <p:spPr bwMode="gray">
          <a:xfrm>
            <a:off x="680967" y="3699699"/>
            <a:ext cx="2531156" cy="369332"/>
          </a:xfrm>
          <a:prstGeom prst="rect">
            <a:avLst/>
          </a:prstGeom>
          <a:noFill/>
        </p:spPr>
        <p:txBody>
          <a:bodyPr wrap="square">
            <a:spAutoFit/>
          </a:bodyPr>
          <a:lstStyle/>
          <a:p>
            <a:r>
              <a:rPr lang="en-US" dirty="0"/>
              <a:t>Linear regression</a:t>
            </a:r>
          </a:p>
        </p:txBody>
      </p:sp>
      <p:sp>
        <p:nvSpPr>
          <p:cNvPr id="13" name="TextBox 12">
            <a:extLst>
              <a:ext uri="{FF2B5EF4-FFF2-40B4-BE49-F238E27FC236}">
                <a16:creationId xmlns:a16="http://schemas.microsoft.com/office/drawing/2014/main" id="{14B746E6-21C3-4111-84AF-7EAA64E02812}"/>
              </a:ext>
            </a:extLst>
          </p:cNvPr>
          <p:cNvSpPr txBox="1"/>
          <p:nvPr/>
        </p:nvSpPr>
        <p:spPr bwMode="gray">
          <a:xfrm>
            <a:off x="3471059" y="3699699"/>
            <a:ext cx="2531156" cy="369332"/>
          </a:xfrm>
          <a:prstGeom prst="rect">
            <a:avLst/>
          </a:prstGeom>
          <a:noFill/>
        </p:spPr>
        <p:txBody>
          <a:bodyPr wrap="square">
            <a:spAutoFit/>
          </a:bodyPr>
          <a:lstStyle/>
          <a:p>
            <a:r>
              <a:rPr lang="en-US" dirty="0"/>
              <a:t>Decision Tree</a:t>
            </a:r>
          </a:p>
        </p:txBody>
      </p:sp>
      <p:sp>
        <p:nvSpPr>
          <p:cNvPr id="14" name="TextBox 13">
            <a:extLst>
              <a:ext uri="{FF2B5EF4-FFF2-40B4-BE49-F238E27FC236}">
                <a16:creationId xmlns:a16="http://schemas.microsoft.com/office/drawing/2014/main" id="{8397DF34-68A2-4CEA-BDE5-9ECCA7DD6197}"/>
              </a:ext>
            </a:extLst>
          </p:cNvPr>
          <p:cNvSpPr txBox="1"/>
          <p:nvPr/>
        </p:nvSpPr>
        <p:spPr bwMode="gray">
          <a:xfrm>
            <a:off x="6753520" y="3699699"/>
            <a:ext cx="2531156" cy="369332"/>
          </a:xfrm>
          <a:prstGeom prst="rect">
            <a:avLst/>
          </a:prstGeom>
          <a:noFill/>
        </p:spPr>
        <p:txBody>
          <a:bodyPr wrap="square">
            <a:spAutoFit/>
          </a:bodyPr>
          <a:lstStyle/>
          <a:p>
            <a:r>
              <a:rPr lang="en-US" dirty="0"/>
              <a:t>K-Nearest Neighbor</a:t>
            </a:r>
          </a:p>
        </p:txBody>
      </p:sp>
      <p:sp>
        <p:nvSpPr>
          <p:cNvPr id="15" name="TextBox 14">
            <a:extLst>
              <a:ext uri="{FF2B5EF4-FFF2-40B4-BE49-F238E27FC236}">
                <a16:creationId xmlns:a16="http://schemas.microsoft.com/office/drawing/2014/main" id="{7DB83071-DF1E-43A7-BB6F-46508DE424FD}"/>
              </a:ext>
            </a:extLst>
          </p:cNvPr>
          <p:cNvSpPr txBox="1"/>
          <p:nvPr/>
        </p:nvSpPr>
        <p:spPr bwMode="gray">
          <a:xfrm>
            <a:off x="478369" y="6470718"/>
            <a:ext cx="2733754" cy="369332"/>
          </a:xfrm>
          <a:prstGeom prst="rect">
            <a:avLst/>
          </a:prstGeom>
          <a:noFill/>
        </p:spPr>
        <p:txBody>
          <a:bodyPr wrap="square">
            <a:spAutoFit/>
          </a:bodyPr>
          <a:lstStyle/>
          <a:p>
            <a:r>
              <a:rPr lang="en-US" dirty="0"/>
              <a:t>Rule-Based Learners</a:t>
            </a:r>
          </a:p>
        </p:txBody>
      </p:sp>
      <p:cxnSp>
        <p:nvCxnSpPr>
          <p:cNvPr id="17" name="Straight Connector 16">
            <a:extLst>
              <a:ext uri="{FF2B5EF4-FFF2-40B4-BE49-F238E27FC236}">
                <a16:creationId xmlns:a16="http://schemas.microsoft.com/office/drawing/2014/main" id="{D7116F55-0D1A-4650-821C-4F6260F498AA}"/>
              </a:ext>
            </a:extLst>
          </p:cNvPr>
          <p:cNvCxnSpPr/>
          <p:nvPr/>
        </p:nvCxnSpPr>
        <p:spPr bwMode="gray">
          <a:xfrm>
            <a:off x="181629" y="4069031"/>
            <a:ext cx="10439479"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1BF7C517-05D8-4B7F-AA2A-AB34ED6DD899}"/>
              </a:ext>
            </a:extLst>
          </p:cNvPr>
          <p:cNvSpPr txBox="1"/>
          <p:nvPr/>
        </p:nvSpPr>
        <p:spPr bwMode="gray">
          <a:xfrm>
            <a:off x="3228921" y="6470718"/>
            <a:ext cx="3668295" cy="369332"/>
          </a:xfrm>
          <a:prstGeom prst="rect">
            <a:avLst/>
          </a:prstGeom>
          <a:noFill/>
        </p:spPr>
        <p:txBody>
          <a:bodyPr wrap="square">
            <a:spAutoFit/>
          </a:bodyPr>
          <a:lstStyle/>
          <a:p>
            <a:r>
              <a:rPr lang="en-US" dirty="0"/>
              <a:t>Generalized Additive Methods</a:t>
            </a:r>
          </a:p>
        </p:txBody>
      </p:sp>
      <p:sp>
        <p:nvSpPr>
          <p:cNvPr id="19" name="TextBox 18">
            <a:extLst>
              <a:ext uri="{FF2B5EF4-FFF2-40B4-BE49-F238E27FC236}">
                <a16:creationId xmlns:a16="http://schemas.microsoft.com/office/drawing/2014/main" id="{62CF1AA8-C822-4034-8158-F5FAEBDE3216}"/>
              </a:ext>
            </a:extLst>
          </p:cNvPr>
          <p:cNvSpPr txBox="1"/>
          <p:nvPr/>
        </p:nvSpPr>
        <p:spPr bwMode="gray">
          <a:xfrm>
            <a:off x="7362977" y="6432535"/>
            <a:ext cx="2733754" cy="369332"/>
          </a:xfrm>
          <a:prstGeom prst="rect">
            <a:avLst/>
          </a:prstGeom>
          <a:noFill/>
        </p:spPr>
        <p:txBody>
          <a:bodyPr wrap="square">
            <a:spAutoFit/>
          </a:bodyPr>
          <a:lstStyle/>
          <a:p>
            <a:r>
              <a:rPr lang="en-US" dirty="0"/>
              <a:t>Bayesian Models</a:t>
            </a:r>
          </a:p>
        </p:txBody>
      </p:sp>
    </p:spTree>
    <p:extLst>
      <p:ext uri="{BB962C8B-B14F-4D97-AF65-F5344CB8AC3E}">
        <p14:creationId xmlns:p14="http://schemas.microsoft.com/office/powerpoint/2010/main" val="256931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49AB-BB58-4498-B6FD-4BBFF03547F2}"/>
              </a:ext>
            </a:extLst>
          </p:cNvPr>
          <p:cNvSpPr>
            <a:spLocks noGrp="1"/>
          </p:cNvSpPr>
          <p:nvPr>
            <p:ph type="title"/>
          </p:nvPr>
        </p:nvSpPr>
        <p:spPr>
          <a:xfrm>
            <a:off x="478369" y="144001"/>
            <a:ext cx="9169401" cy="576293"/>
          </a:xfrm>
        </p:spPr>
        <p:txBody>
          <a:bodyPr/>
          <a:lstStyle/>
          <a:p>
            <a:r>
              <a:rPr lang="en-US" dirty="0"/>
              <a:t>XAI Deep Learning and Summary </a:t>
            </a:r>
            <a:r>
              <a:rPr lang="en-US" sz="2000" dirty="0"/>
              <a:t>[Arrieta et al. 2020] </a:t>
            </a:r>
            <a:endParaRPr lang="en-US" dirty="0"/>
          </a:p>
        </p:txBody>
      </p:sp>
      <p:sp>
        <p:nvSpPr>
          <p:cNvPr id="4" name="Slide Number Placeholder 3">
            <a:extLst>
              <a:ext uri="{FF2B5EF4-FFF2-40B4-BE49-F238E27FC236}">
                <a16:creationId xmlns:a16="http://schemas.microsoft.com/office/drawing/2014/main" id="{6DE62ADE-EEAF-4251-8EC8-34EE2354C812}"/>
              </a:ext>
            </a:extLst>
          </p:cNvPr>
          <p:cNvSpPr>
            <a:spLocks noGrp="1"/>
          </p:cNvSpPr>
          <p:nvPr>
            <p:ph type="sldNum" sz="quarter" idx="12"/>
          </p:nvPr>
        </p:nvSpPr>
        <p:spPr/>
        <p:txBody>
          <a:bodyPr/>
          <a:lstStyle/>
          <a:p>
            <a:fld id="{81561042-0DC2-4A04-AA50-F6D44EB20EBA}" type="slidenum">
              <a:rPr lang="en-US" smtClean="0"/>
              <a:t>59</a:t>
            </a:fld>
            <a:endParaRPr lang="en-US"/>
          </a:p>
        </p:txBody>
      </p:sp>
      <p:pic>
        <p:nvPicPr>
          <p:cNvPr id="6" name="Picture 5">
            <a:extLst>
              <a:ext uri="{FF2B5EF4-FFF2-40B4-BE49-F238E27FC236}">
                <a16:creationId xmlns:a16="http://schemas.microsoft.com/office/drawing/2014/main" id="{D19BE741-9527-4782-A848-C1B57B08FF2B}"/>
              </a:ext>
            </a:extLst>
          </p:cNvPr>
          <p:cNvPicPr>
            <a:picLocks noChangeAspect="1"/>
          </p:cNvPicPr>
          <p:nvPr/>
        </p:nvPicPr>
        <p:blipFill>
          <a:blip r:embed="rId3"/>
          <a:stretch>
            <a:fillRect/>
          </a:stretch>
        </p:blipFill>
        <p:spPr>
          <a:xfrm>
            <a:off x="14425" y="882285"/>
            <a:ext cx="6482863" cy="3938620"/>
          </a:xfrm>
          <a:prstGeom prst="rect">
            <a:avLst/>
          </a:prstGeom>
        </p:spPr>
      </p:pic>
      <p:sp>
        <p:nvSpPr>
          <p:cNvPr id="7" name="TextBox 6">
            <a:extLst>
              <a:ext uri="{FF2B5EF4-FFF2-40B4-BE49-F238E27FC236}">
                <a16:creationId xmlns:a16="http://schemas.microsoft.com/office/drawing/2014/main" id="{8CDE0134-12AD-432A-946D-B6867C7D742A}"/>
              </a:ext>
            </a:extLst>
          </p:cNvPr>
          <p:cNvSpPr txBox="1"/>
          <p:nvPr/>
        </p:nvSpPr>
        <p:spPr bwMode="gray">
          <a:xfrm>
            <a:off x="0" y="6324813"/>
            <a:ext cx="11697790" cy="584775"/>
          </a:xfrm>
          <a:prstGeom prst="rect">
            <a:avLst/>
          </a:prstGeom>
          <a:noFill/>
        </p:spPr>
        <p:txBody>
          <a:bodyPr wrap="square">
            <a:spAutoFit/>
          </a:bodyPr>
          <a:lstStyle/>
          <a:p>
            <a:r>
              <a:rPr lang="en-US" sz="1600" u="sng" dirty="0"/>
              <a:t>source</a:t>
            </a:r>
            <a:r>
              <a:rPr lang="en-US" sz="1600" dirty="0"/>
              <a:t>: [Arrieta et al. 2020] </a:t>
            </a:r>
            <a:r>
              <a:rPr lang="en-US" sz="1600" dirty="0">
                <a:solidFill>
                  <a:srgbClr val="222222"/>
                </a:solidFill>
                <a:latin typeface="Arial" panose="020B0604020202020204" pitchFamily="34" charset="0"/>
              </a:rPr>
              <a:t>Arrieta, A. B., et al. "Explainable Artificial Intelligence (XAI): Concepts, taxonomies, opportunities and challenges toward responsible AI." </a:t>
            </a:r>
            <a:r>
              <a:rPr lang="en-US" sz="1600" i="1" dirty="0">
                <a:solidFill>
                  <a:srgbClr val="222222"/>
                </a:solidFill>
                <a:latin typeface="Arial" panose="020B0604020202020204" pitchFamily="34" charset="0"/>
              </a:rPr>
              <a:t>Information Fusion</a:t>
            </a:r>
            <a:r>
              <a:rPr lang="en-US" sz="1600" dirty="0">
                <a:solidFill>
                  <a:srgbClr val="222222"/>
                </a:solidFill>
                <a:latin typeface="Arial" panose="020B0604020202020204" pitchFamily="34" charset="0"/>
              </a:rPr>
              <a:t> 58 (2020): 82-115.</a:t>
            </a:r>
            <a:endParaRPr lang="en-US" sz="1600" dirty="0"/>
          </a:p>
        </p:txBody>
      </p:sp>
      <p:pic>
        <p:nvPicPr>
          <p:cNvPr id="9" name="Picture 8">
            <a:extLst>
              <a:ext uri="{FF2B5EF4-FFF2-40B4-BE49-F238E27FC236}">
                <a16:creationId xmlns:a16="http://schemas.microsoft.com/office/drawing/2014/main" id="{7412DDAF-CD0B-4DF0-86E5-E3C784A4226A}"/>
              </a:ext>
            </a:extLst>
          </p:cNvPr>
          <p:cNvPicPr>
            <a:picLocks noChangeAspect="1"/>
          </p:cNvPicPr>
          <p:nvPr/>
        </p:nvPicPr>
        <p:blipFill>
          <a:blip r:embed="rId4"/>
          <a:stretch>
            <a:fillRect/>
          </a:stretch>
        </p:blipFill>
        <p:spPr>
          <a:xfrm>
            <a:off x="4597067" y="2756302"/>
            <a:ext cx="7442533" cy="2896242"/>
          </a:xfrm>
          <a:prstGeom prst="rect">
            <a:avLst/>
          </a:prstGeom>
        </p:spPr>
      </p:pic>
    </p:spTree>
    <p:extLst>
      <p:ext uri="{BB962C8B-B14F-4D97-AF65-F5344CB8AC3E}">
        <p14:creationId xmlns:p14="http://schemas.microsoft.com/office/powerpoint/2010/main" val="57912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7511CE-E62C-42ED-ACA6-E2BCE3767F9F}"/>
              </a:ext>
            </a:extLst>
          </p:cNvPr>
          <p:cNvSpPr>
            <a:spLocks noGrp="1"/>
          </p:cNvSpPr>
          <p:nvPr>
            <p:ph type="title"/>
          </p:nvPr>
        </p:nvSpPr>
        <p:spPr/>
        <p:txBody>
          <a:bodyPr/>
          <a:lstStyle/>
          <a:p>
            <a:r>
              <a:rPr lang="en-US" dirty="0"/>
              <a:t>When to condition? Confounding graph patterns</a:t>
            </a:r>
          </a:p>
        </p:txBody>
      </p:sp>
      <p:sp>
        <p:nvSpPr>
          <p:cNvPr id="90" name="Rectangle: Rounded Corners 89">
            <a:extLst>
              <a:ext uri="{FF2B5EF4-FFF2-40B4-BE49-F238E27FC236}">
                <a16:creationId xmlns:a16="http://schemas.microsoft.com/office/drawing/2014/main" id="{1AD84527-0949-4116-A8E0-E3227F16D2FF}"/>
              </a:ext>
            </a:extLst>
          </p:cNvPr>
          <p:cNvSpPr/>
          <p:nvPr/>
        </p:nvSpPr>
        <p:spPr bwMode="gray">
          <a:xfrm>
            <a:off x="384728" y="992067"/>
            <a:ext cx="4349210" cy="2311387"/>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1" name="Oval 90">
            <a:extLst>
              <a:ext uri="{FF2B5EF4-FFF2-40B4-BE49-F238E27FC236}">
                <a16:creationId xmlns:a16="http://schemas.microsoft.com/office/drawing/2014/main" id="{74FAF899-E783-4905-9815-591F3620D4CC}"/>
              </a:ext>
            </a:extLst>
          </p:cNvPr>
          <p:cNvSpPr/>
          <p:nvPr/>
        </p:nvSpPr>
        <p:spPr>
          <a:xfrm>
            <a:off x="1723251" y="1169699"/>
            <a:ext cx="1666155"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Skill</a:t>
            </a:r>
          </a:p>
        </p:txBody>
      </p:sp>
      <p:sp>
        <p:nvSpPr>
          <p:cNvPr id="92" name="Oval 91">
            <a:extLst>
              <a:ext uri="{FF2B5EF4-FFF2-40B4-BE49-F238E27FC236}">
                <a16:creationId xmlns:a16="http://schemas.microsoft.com/office/drawing/2014/main" id="{B31C123D-34AD-4B8A-A4C7-B536076560A7}"/>
              </a:ext>
            </a:extLst>
          </p:cNvPr>
          <p:cNvSpPr/>
          <p:nvPr/>
        </p:nvSpPr>
        <p:spPr>
          <a:xfrm>
            <a:off x="449113" y="2218426"/>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Difficulty</a:t>
            </a:r>
          </a:p>
        </p:txBody>
      </p:sp>
      <p:cxnSp>
        <p:nvCxnSpPr>
          <p:cNvPr id="93" name="Straight Arrow Connector 92">
            <a:extLst>
              <a:ext uri="{FF2B5EF4-FFF2-40B4-BE49-F238E27FC236}">
                <a16:creationId xmlns:a16="http://schemas.microsoft.com/office/drawing/2014/main" id="{9505D7B1-A66A-4BB5-8011-41EC6B9DC2CD}"/>
              </a:ext>
            </a:extLst>
          </p:cNvPr>
          <p:cNvCxnSpPr>
            <a:cxnSpLocks/>
            <a:stCxn id="91" idx="3"/>
            <a:endCxn id="92" idx="0"/>
          </p:cNvCxnSpPr>
          <p:nvPr/>
        </p:nvCxnSpPr>
        <p:spPr>
          <a:xfrm flipH="1">
            <a:off x="1335677" y="1796217"/>
            <a:ext cx="631577"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2ED99966-A9A3-4384-92A2-EA672DFC3964}"/>
              </a:ext>
            </a:extLst>
          </p:cNvPr>
          <p:cNvCxnSpPr>
            <a:cxnSpLocks/>
            <a:stCxn id="91" idx="5"/>
            <a:endCxn id="96" idx="0"/>
          </p:cNvCxnSpPr>
          <p:nvPr/>
        </p:nvCxnSpPr>
        <p:spPr>
          <a:xfrm>
            <a:off x="3145403" y="1796217"/>
            <a:ext cx="496776"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C517E223-3F82-411C-B814-BA718C078BF4}"/>
              </a:ext>
            </a:extLst>
          </p:cNvPr>
          <p:cNvCxnSpPr>
            <a:cxnSpLocks/>
            <a:stCxn id="92" idx="6"/>
            <a:endCxn id="96" idx="2"/>
          </p:cNvCxnSpPr>
          <p:nvPr/>
        </p:nvCxnSpPr>
        <p:spPr>
          <a:xfrm>
            <a:off x="2222241" y="2585432"/>
            <a:ext cx="497838"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6" name="Oval 95">
            <a:extLst>
              <a:ext uri="{FF2B5EF4-FFF2-40B4-BE49-F238E27FC236}">
                <a16:creationId xmlns:a16="http://schemas.microsoft.com/office/drawing/2014/main" id="{B8BEA859-11FC-450C-921B-4A9B4794DB4E}"/>
              </a:ext>
            </a:extLst>
          </p:cNvPr>
          <p:cNvSpPr/>
          <p:nvPr/>
        </p:nvSpPr>
        <p:spPr>
          <a:xfrm>
            <a:off x="2720079" y="2218426"/>
            <a:ext cx="1844199"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sp>
        <p:nvSpPr>
          <p:cNvPr id="97" name="TextBox 96">
            <a:extLst>
              <a:ext uri="{FF2B5EF4-FFF2-40B4-BE49-F238E27FC236}">
                <a16:creationId xmlns:a16="http://schemas.microsoft.com/office/drawing/2014/main" id="{270B64AF-7E6C-4FFB-B3E8-A106DF93ED1D}"/>
              </a:ext>
            </a:extLst>
          </p:cNvPr>
          <p:cNvSpPr txBox="1"/>
          <p:nvPr/>
        </p:nvSpPr>
        <p:spPr bwMode="gray">
          <a:xfrm>
            <a:off x="722478" y="1112492"/>
            <a:ext cx="1739869" cy="510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Fork</a:t>
            </a:r>
          </a:p>
        </p:txBody>
      </p:sp>
      <p:sp>
        <p:nvSpPr>
          <p:cNvPr id="98" name="Rectangle: Rounded Corners 97">
            <a:extLst>
              <a:ext uri="{FF2B5EF4-FFF2-40B4-BE49-F238E27FC236}">
                <a16:creationId xmlns:a16="http://schemas.microsoft.com/office/drawing/2014/main" id="{7D8E5013-1918-47B7-969E-24E022D39B87}"/>
              </a:ext>
            </a:extLst>
          </p:cNvPr>
          <p:cNvSpPr/>
          <p:nvPr/>
        </p:nvSpPr>
        <p:spPr bwMode="gray">
          <a:xfrm>
            <a:off x="5159284" y="1378658"/>
            <a:ext cx="6902088" cy="1533346"/>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9" name="Oval 98">
            <a:extLst>
              <a:ext uri="{FF2B5EF4-FFF2-40B4-BE49-F238E27FC236}">
                <a16:creationId xmlns:a16="http://schemas.microsoft.com/office/drawing/2014/main" id="{59A2CC65-BE3A-437C-988D-795F4C9182B6}"/>
              </a:ext>
            </a:extLst>
          </p:cNvPr>
          <p:cNvSpPr/>
          <p:nvPr/>
        </p:nvSpPr>
        <p:spPr>
          <a:xfrm>
            <a:off x="5941833" y="1876157"/>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Difficulty</a:t>
            </a:r>
          </a:p>
        </p:txBody>
      </p:sp>
      <p:sp>
        <p:nvSpPr>
          <p:cNvPr id="100" name="Oval 99">
            <a:extLst>
              <a:ext uri="{FF2B5EF4-FFF2-40B4-BE49-F238E27FC236}">
                <a16:creationId xmlns:a16="http://schemas.microsoft.com/office/drawing/2014/main" id="{D7266AF8-A2A0-46EC-909C-E915999AA15D}"/>
              </a:ext>
            </a:extLst>
          </p:cNvPr>
          <p:cNvSpPr/>
          <p:nvPr/>
        </p:nvSpPr>
        <p:spPr>
          <a:xfrm>
            <a:off x="10076207" y="1876157"/>
            <a:ext cx="1844199"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cxnSp>
        <p:nvCxnSpPr>
          <p:cNvPr id="101" name="Straight Arrow Connector 100">
            <a:extLst>
              <a:ext uri="{FF2B5EF4-FFF2-40B4-BE49-F238E27FC236}">
                <a16:creationId xmlns:a16="http://schemas.microsoft.com/office/drawing/2014/main" id="{6051AF43-3869-4D27-994F-678A9679B8A5}"/>
              </a:ext>
            </a:extLst>
          </p:cNvPr>
          <p:cNvCxnSpPr>
            <a:cxnSpLocks/>
          </p:cNvCxnSpPr>
          <p:nvPr/>
        </p:nvCxnSpPr>
        <p:spPr>
          <a:xfrm>
            <a:off x="7714961" y="2232956"/>
            <a:ext cx="294059" cy="20415"/>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2" name="Oval 101">
            <a:extLst>
              <a:ext uri="{FF2B5EF4-FFF2-40B4-BE49-F238E27FC236}">
                <a16:creationId xmlns:a16="http://schemas.microsoft.com/office/drawing/2014/main" id="{77738174-31ED-432C-941E-D6E605775601}"/>
              </a:ext>
            </a:extLst>
          </p:cNvPr>
          <p:cNvSpPr/>
          <p:nvPr/>
        </p:nvSpPr>
        <p:spPr>
          <a:xfrm>
            <a:off x="8009020" y="1876157"/>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t>Duration</a:t>
            </a:r>
            <a:endParaRPr lang="en-US" dirty="0"/>
          </a:p>
        </p:txBody>
      </p:sp>
      <p:cxnSp>
        <p:nvCxnSpPr>
          <p:cNvPr id="103" name="Straight Arrow Connector 102">
            <a:extLst>
              <a:ext uri="{FF2B5EF4-FFF2-40B4-BE49-F238E27FC236}">
                <a16:creationId xmlns:a16="http://schemas.microsoft.com/office/drawing/2014/main" id="{50DC6DF1-B956-4CE8-9EBB-4FF1D9A0732D}"/>
              </a:ext>
            </a:extLst>
          </p:cNvPr>
          <p:cNvCxnSpPr>
            <a:cxnSpLocks/>
          </p:cNvCxnSpPr>
          <p:nvPr/>
        </p:nvCxnSpPr>
        <p:spPr>
          <a:xfrm>
            <a:off x="9782148" y="2243163"/>
            <a:ext cx="294059"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Box 103">
            <a:extLst>
              <a:ext uri="{FF2B5EF4-FFF2-40B4-BE49-F238E27FC236}">
                <a16:creationId xmlns:a16="http://schemas.microsoft.com/office/drawing/2014/main" id="{E3E54887-2C86-481C-B999-5D5478DD83A0}"/>
              </a:ext>
            </a:extLst>
          </p:cNvPr>
          <p:cNvSpPr txBox="1"/>
          <p:nvPr/>
        </p:nvSpPr>
        <p:spPr bwMode="gray">
          <a:xfrm>
            <a:off x="5605653" y="1429644"/>
            <a:ext cx="1000181" cy="510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Pipe</a:t>
            </a:r>
          </a:p>
        </p:txBody>
      </p:sp>
      <p:sp>
        <p:nvSpPr>
          <p:cNvPr id="105" name="Rectangle: Rounded Corners 104">
            <a:extLst>
              <a:ext uri="{FF2B5EF4-FFF2-40B4-BE49-F238E27FC236}">
                <a16:creationId xmlns:a16="http://schemas.microsoft.com/office/drawing/2014/main" id="{FF69C05B-1C2D-4C21-92D1-9495C6FD64D8}"/>
              </a:ext>
            </a:extLst>
          </p:cNvPr>
          <p:cNvSpPr/>
          <p:nvPr/>
        </p:nvSpPr>
        <p:spPr bwMode="gray">
          <a:xfrm>
            <a:off x="229348" y="3469317"/>
            <a:ext cx="5866652" cy="3236869"/>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6" name="Oval 105">
            <a:extLst>
              <a:ext uri="{FF2B5EF4-FFF2-40B4-BE49-F238E27FC236}">
                <a16:creationId xmlns:a16="http://schemas.microsoft.com/office/drawing/2014/main" id="{ABEF16DB-AB6B-4ED6-9BDC-7682F9A82493}"/>
              </a:ext>
            </a:extLst>
          </p:cNvPr>
          <p:cNvSpPr/>
          <p:nvPr/>
        </p:nvSpPr>
        <p:spPr>
          <a:xfrm>
            <a:off x="2900489" y="4845783"/>
            <a:ext cx="1773128" cy="73401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Duration</a:t>
            </a:r>
          </a:p>
        </p:txBody>
      </p:sp>
      <p:sp>
        <p:nvSpPr>
          <p:cNvPr id="107" name="Oval 106">
            <a:extLst>
              <a:ext uri="{FF2B5EF4-FFF2-40B4-BE49-F238E27FC236}">
                <a16:creationId xmlns:a16="http://schemas.microsoft.com/office/drawing/2014/main" id="{80228AD1-ACC0-4CBA-93F1-FF1A25D9B152}"/>
              </a:ext>
            </a:extLst>
          </p:cNvPr>
          <p:cNvSpPr/>
          <p:nvPr/>
        </p:nvSpPr>
        <p:spPr>
          <a:xfrm>
            <a:off x="1760804" y="3921879"/>
            <a:ext cx="1773128"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Difficulty</a:t>
            </a:r>
          </a:p>
        </p:txBody>
      </p:sp>
      <p:sp>
        <p:nvSpPr>
          <p:cNvPr id="108" name="Oval 107">
            <a:extLst>
              <a:ext uri="{FF2B5EF4-FFF2-40B4-BE49-F238E27FC236}">
                <a16:creationId xmlns:a16="http://schemas.microsoft.com/office/drawing/2014/main" id="{811E0CD5-049C-4392-A5FF-369F4BB6FC2D}"/>
              </a:ext>
            </a:extLst>
          </p:cNvPr>
          <p:cNvSpPr/>
          <p:nvPr/>
        </p:nvSpPr>
        <p:spPr>
          <a:xfrm>
            <a:off x="3751517" y="3925455"/>
            <a:ext cx="2212385"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Explanation size</a:t>
            </a:r>
          </a:p>
        </p:txBody>
      </p:sp>
      <p:cxnSp>
        <p:nvCxnSpPr>
          <p:cNvPr id="109" name="Straight Arrow Connector 108">
            <a:extLst>
              <a:ext uri="{FF2B5EF4-FFF2-40B4-BE49-F238E27FC236}">
                <a16:creationId xmlns:a16="http://schemas.microsoft.com/office/drawing/2014/main" id="{DFA87BAF-3A47-45DA-B2D4-916512686DA5}"/>
              </a:ext>
            </a:extLst>
          </p:cNvPr>
          <p:cNvCxnSpPr>
            <a:cxnSpLocks/>
            <a:stCxn id="106" idx="1"/>
            <a:endCxn id="107" idx="4"/>
          </p:cNvCxnSpPr>
          <p:nvPr/>
        </p:nvCxnSpPr>
        <p:spPr>
          <a:xfrm flipH="1" flipV="1">
            <a:off x="2647368" y="4655891"/>
            <a:ext cx="512790" cy="297386"/>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D5A95ED8-FBD6-4256-A56E-67090543FEE3}"/>
              </a:ext>
            </a:extLst>
          </p:cNvPr>
          <p:cNvCxnSpPr>
            <a:cxnSpLocks/>
            <a:stCxn id="106" idx="7"/>
            <a:endCxn id="108" idx="4"/>
          </p:cNvCxnSpPr>
          <p:nvPr/>
        </p:nvCxnSpPr>
        <p:spPr>
          <a:xfrm flipV="1">
            <a:off x="4413948" y="4659467"/>
            <a:ext cx="443762" cy="293810"/>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11" name="Oval 110">
            <a:extLst>
              <a:ext uri="{FF2B5EF4-FFF2-40B4-BE49-F238E27FC236}">
                <a16:creationId xmlns:a16="http://schemas.microsoft.com/office/drawing/2014/main" id="{225C7B3F-C8C4-48DD-8552-166B38CF76DF}"/>
              </a:ext>
            </a:extLst>
          </p:cNvPr>
          <p:cNvSpPr/>
          <p:nvPr/>
        </p:nvSpPr>
        <p:spPr>
          <a:xfrm>
            <a:off x="2873925" y="5808537"/>
            <a:ext cx="1844199"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cxnSp>
        <p:nvCxnSpPr>
          <p:cNvPr id="112" name="Straight Arrow Connector 111">
            <a:extLst>
              <a:ext uri="{FF2B5EF4-FFF2-40B4-BE49-F238E27FC236}">
                <a16:creationId xmlns:a16="http://schemas.microsoft.com/office/drawing/2014/main" id="{BA01E428-DD61-49C1-AAF7-3E1ED5C0AFA7}"/>
              </a:ext>
            </a:extLst>
          </p:cNvPr>
          <p:cNvCxnSpPr>
            <a:cxnSpLocks/>
            <a:stCxn id="111" idx="0"/>
            <a:endCxn id="106" idx="4"/>
          </p:cNvCxnSpPr>
          <p:nvPr/>
        </p:nvCxnSpPr>
        <p:spPr>
          <a:xfrm flipH="1" flipV="1">
            <a:off x="3787053" y="5579795"/>
            <a:ext cx="8972" cy="228742"/>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AC88A4FC-4FE4-4D9C-95F2-C22537C94916}"/>
              </a:ext>
            </a:extLst>
          </p:cNvPr>
          <p:cNvSpPr txBox="1"/>
          <p:nvPr/>
        </p:nvSpPr>
        <p:spPr bwMode="gray">
          <a:xfrm>
            <a:off x="562906" y="3580017"/>
            <a:ext cx="1739869" cy="510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Collider</a:t>
            </a:r>
          </a:p>
        </p:txBody>
      </p:sp>
      <p:sp>
        <p:nvSpPr>
          <p:cNvPr id="39" name="Rectangle: Rounded Corners 38">
            <a:extLst>
              <a:ext uri="{FF2B5EF4-FFF2-40B4-BE49-F238E27FC236}">
                <a16:creationId xmlns:a16="http://schemas.microsoft.com/office/drawing/2014/main" id="{12E7340B-D596-4920-8C39-D0D50FC76522}"/>
              </a:ext>
            </a:extLst>
          </p:cNvPr>
          <p:cNvSpPr/>
          <p:nvPr/>
        </p:nvSpPr>
        <p:spPr bwMode="gray">
          <a:xfrm>
            <a:off x="6280268" y="3469317"/>
            <a:ext cx="5866652" cy="3236869"/>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0" name="Oval 39">
            <a:extLst>
              <a:ext uri="{FF2B5EF4-FFF2-40B4-BE49-F238E27FC236}">
                <a16:creationId xmlns:a16="http://schemas.microsoft.com/office/drawing/2014/main" id="{DD0257FC-08F4-4512-9A31-29A43AC059D3}"/>
              </a:ext>
            </a:extLst>
          </p:cNvPr>
          <p:cNvSpPr/>
          <p:nvPr/>
        </p:nvSpPr>
        <p:spPr>
          <a:xfrm>
            <a:off x="8885332" y="4862627"/>
            <a:ext cx="1773128" cy="73401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Duration</a:t>
            </a:r>
          </a:p>
        </p:txBody>
      </p:sp>
      <p:sp>
        <p:nvSpPr>
          <p:cNvPr id="41" name="Oval 40">
            <a:extLst>
              <a:ext uri="{FF2B5EF4-FFF2-40B4-BE49-F238E27FC236}">
                <a16:creationId xmlns:a16="http://schemas.microsoft.com/office/drawing/2014/main" id="{FB9BEB90-EE1B-4477-82CF-3D708CA4460D}"/>
              </a:ext>
            </a:extLst>
          </p:cNvPr>
          <p:cNvSpPr/>
          <p:nvPr/>
        </p:nvSpPr>
        <p:spPr>
          <a:xfrm>
            <a:off x="6688940" y="4804584"/>
            <a:ext cx="1773128"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Skill</a:t>
            </a:r>
          </a:p>
        </p:txBody>
      </p:sp>
      <p:sp>
        <p:nvSpPr>
          <p:cNvPr id="42" name="Oval 41">
            <a:extLst>
              <a:ext uri="{FF2B5EF4-FFF2-40B4-BE49-F238E27FC236}">
                <a16:creationId xmlns:a16="http://schemas.microsoft.com/office/drawing/2014/main" id="{B80C4141-8C32-4816-8CD9-0BCA6BD19B51}"/>
              </a:ext>
            </a:extLst>
          </p:cNvPr>
          <p:cNvSpPr/>
          <p:nvPr/>
        </p:nvSpPr>
        <p:spPr>
          <a:xfrm>
            <a:off x="9736360" y="3942299"/>
            <a:ext cx="2212385"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Explanation size</a:t>
            </a:r>
          </a:p>
        </p:txBody>
      </p:sp>
      <p:cxnSp>
        <p:nvCxnSpPr>
          <p:cNvPr id="43" name="Straight Arrow Connector 42">
            <a:extLst>
              <a:ext uri="{FF2B5EF4-FFF2-40B4-BE49-F238E27FC236}">
                <a16:creationId xmlns:a16="http://schemas.microsoft.com/office/drawing/2014/main" id="{B733AF91-A3FF-45BB-932F-948A58EF910F}"/>
              </a:ext>
            </a:extLst>
          </p:cNvPr>
          <p:cNvCxnSpPr>
            <a:cxnSpLocks/>
            <a:stCxn id="45" idx="0"/>
            <a:endCxn id="41" idx="4"/>
          </p:cNvCxnSpPr>
          <p:nvPr/>
        </p:nvCxnSpPr>
        <p:spPr>
          <a:xfrm flipH="1" flipV="1">
            <a:off x="7575504" y="5538596"/>
            <a:ext cx="1079789" cy="298047"/>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F744C242-CB39-4260-AB81-71107EA8BA7B}"/>
              </a:ext>
            </a:extLst>
          </p:cNvPr>
          <p:cNvCxnSpPr>
            <a:cxnSpLocks/>
            <a:stCxn id="40" idx="7"/>
            <a:endCxn id="42" idx="4"/>
          </p:cNvCxnSpPr>
          <p:nvPr/>
        </p:nvCxnSpPr>
        <p:spPr>
          <a:xfrm flipV="1">
            <a:off x="10398791" y="4676311"/>
            <a:ext cx="443762" cy="293810"/>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43A726E3-7127-4305-828C-72B819D5BDE5}"/>
              </a:ext>
            </a:extLst>
          </p:cNvPr>
          <p:cNvSpPr/>
          <p:nvPr/>
        </p:nvSpPr>
        <p:spPr>
          <a:xfrm>
            <a:off x="7733193" y="5836643"/>
            <a:ext cx="1844199"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cxnSp>
        <p:nvCxnSpPr>
          <p:cNvPr id="46" name="Straight Arrow Connector 45">
            <a:extLst>
              <a:ext uri="{FF2B5EF4-FFF2-40B4-BE49-F238E27FC236}">
                <a16:creationId xmlns:a16="http://schemas.microsoft.com/office/drawing/2014/main" id="{EE7B9C5E-5FC0-45B5-9361-05AC747B5DCD}"/>
              </a:ext>
            </a:extLst>
          </p:cNvPr>
          <p:cNvCxnSpPr>
            <a:cxnSpLocks/>
            <a:stCxn id="45" idx="0"/>
            <a:endCxn id="40" idx="4"/>
          </p:cNvCxnSpPr>
          <p:nvPr/>
        </p:nvCxnSpPr>
        <p:spPr>
          <a:xfrm flipV="1">
            <a:off x="8655293" y="5596639"/>
            <a:ext cx="1116603" cy="240004"/>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4E258D4-2F33-4826-93F2-1F224DC3F26F}"/>
              </a:ext>
            </a:extLst>
          </p:cNvPr>
          <p:cNvSpPr txBox="1"/>
          <p:nvPr/>
        </p:nvSpPr>
        <p:spPr bwMode="gray">
          <a:xfrm>
            <a:off x="6547749" y="3596861"/>
            <a:ext cx="2107544" cy="493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Descendant</a:t>
            </a:r>
          </a:p>
        </p:txBody>
      </p:sp>
    </p:spTree>
    <p:extLst>
      <p:ext uri="{BB962C8B-B14F-4D97-AF65-F5344CB8AC3E}">
        <p14:creationId xmlns:p14="http://schemas.microsoft.com/office/powerpoint/2010/main" val="24031077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AC5E-4953-4F4F-87FC-FFF908E8FDF3}"/>
              </a:ext>
            </a:extLst>
          </p:cNvPr>
          <p:cNvSpPr>
            <a:spLocks noGrp="1"/>
          </p:cNvSpPr>
          <p:nvPr>
            <p:ph type="title"/>
          </p:nvPr>
        </p:nvSpPr>
        <p:spPr>
          <a:xfrm>
            <a:off x="478369" y="144001"/>
            <a:ext cx="9169401" cy="576293"/>
          </a:xfrm>
        </p:spPr>
        <p:txBody>
          <a:bodyPr/>
          <a:lstStyle/>
          <a:p>
            <a:r>
              <a:rPr lang="en-US" dirty="0"/>
              <a:t>XAI – How? </a:t>
            </a:r>
            <a:r>
              <a:rPr lang="en-US" sz="2000" dirty="0"/>
              <a:t>[Arrieta et al. 2020]</a:t>
            </a:r>
            <a:endParaRPr lang="en-US" dirty="0"/>
          </a:p>
        </p:txBody>
      </p:sp>
      <p:sp>
        <p:nvSpPr>
          <p:cNvPr id="3" name="Content Placeholder 2">
            <a:extLst>
              <a:ext uri="{FF2B5EF4-FFF2-40B4-BE49-F238E27FC236}">
                <a16:creationId xmlns:a16="http://schemas.microsoft.com/office/drawing/2014/main" id="{13BC7FB5-8393-4CEC-995F-B12E76671625}"/>
              </a:ext>
            </a:extLst>
          </p:cNvPr>
          <p:cNvSpPr>
            <a:spLocks noGrp="1"/>
          </p:cNvSpPr>
          <p:nvPr>
            <p:ph idx="1"/>
          </p:nvPr>
        </p:nvSpPr>
        <p:spPr>
          <a:xfrm>
            <a:off x="9334863" y="3039300"/>
            <a:ext cx="2616893" cy="2102883"/>
          </a:xfrm>
        </p:spPr>
        <p:style>
          <a:lnRef idx="1">
            <a:schemeClr val="accent5"/>
          </a:lnRef>
          <a:fillRef idx="2">
            <a:schemeClr val="accent5"/>
          </a:fillRef>
          <a:effectRef idx="1">
            <a:schemeClr val="accent5"/>
          </a:effectRef>
          <a:fontRef idx="minor">
            <a:schemeClr val="dk1"/>
          </a:fontRef>
        </p:style>
        <p:txBody>
          <a:bodyPr wrap="square" lIns="91440">
            <a:spAutoFit/>
          </a:bodyPr>
          <a:lstStyle/>
          <a:p>
            <a:pPr defTabSz="914400"/>
            <a:r>
              <a:rPr lang="en-US" sz="1800" dirty="0">
                <a:solidFill>
                  <a:schemeClr val="dk1"/>
                </a:solidFill>
              </a:rPr>
              <a:t> </a:t>
            </a:r>
            <a:r>
              <a:rPr lang="en-US" sz="1800" dirty="0"/>
              <a:t>Explanations </a:t>
            </a:r>
            <a:r>
              <a:rPr lang="en-US" sz="1800" dirty="0">
                <a:solidFill>
                  <a:schemeClr val="dk1"/>
                </a:solidFill>
              </a:rPr>
              <a:t>by:</a:t>
            </a:r>
          </a:p>
          <a:p>
            <a:pPr marL="285750" indent="-285750" defTabSz="914400">
              <a:buFont typeface="Arial" panose="020B0604020202020204" pitchFamily="34" charset="0"/>
              <a:buChar char="•"/>
            </a:pPr>
            <a:r>
              <a:rPr lang="en-US" sz="1800" dirty="0">
                <a:solidFill>
                  <a:schemeClr val="dk1"/>
                </a:solidFill>
              </a:rPr>
              <a:t>Simplification</a:t>
            </a:r>
          </a:p>
          <a:p>
            <a:pPr marL="285750" indent="-285750" defTabSz="914400">
              <a:buFont typeface="Arial" panose="020B0604020202020204" pitchFamily="34" charset="0"/>
              <a:buChar char="•"/>
            </a:pPr>
            <a:r>
              <a:rPr lang="en-US" sz="1800" dirty="0">
                <a:solidFill>
                  <a:schemeClr val="dk1"/>
                </a:solidFill>
              </a:rPr>
              <a:t>Feature Relevance</a:t>
            </a:r>
          </a:p>
          <a:p>
            <a:pPr marL="285750" indent="-285750" defTabSz="914400">
              <a:buFont typeface="Arial" panose="020B0604020202020204" pitchFamily="34" charset="0"/>
              <a:buChar char="•"/>
            </a:pPr>
            <a:r>
              <a:rPr lang="en-US" sz="1800" dirty="0">
                <a:solidFill>
                  <a:schemeClr val="dk1"/>
                </a:solidFill>
              </a:rPr>
              <a:t>Local </a:t>
            </a:r>
          </a:p>
          <a:p>
            <a:pPr marL="285750" indent="-285750" defTabSz="914400">
              <a:buFont typeface="Arial" panose="020B0604020202020204" pitchFamily="34" charset="0"/>
              <a:buChar char="•"/>
            </a:pPr>
            <a:r>
              <a:rPr lang="en-US" sz="1800" dirty="0">
                <a:solidFill>
                  <a:schemeClr val="dk1"/>
                </a:solidFill>
              </a:rPr>
              <a:t>Visual</a:t>
            </a:r>
          </a:p>
        </p:txBody>
      </p:sp>
      <p:sp>
        <p:nvSpPr>
          <p:cNvPr id="4" name="Slide Number Placeholder 3">
            <a:extLst>
              <a:ext uri="{FF2B5EF4-FFF2-40B4-BE49-F238E27FC236}">
                <a16:creationId xmlns:a16="http://schemas.microsoft.com/office/drawing/2014/main" id="{9AC56683-6FCD-4DB0-B34B-83F4098BE720}"/>
              </a:ext>
            </a:extLst>
          </p:cNvPr>
          <p:cNvSpPr>
            <a:spLocks noGrp="1"/>
          </p:cNvSpPr>
          <p:nvPr>
            <p:ph type="sldNum" sz="quarter" idx="12"/>
          </p:nvPr>
        </p:nvSpPr>
        <p:spPr/>
        <p:txBody>
          <a:bodyPr/>
          <a:lstStyle/>
          <a:p>
            <a:fld id="{81561042-0DC2-4A04-AA50-F6D44EB20EBA}" type="slidenum">
              <a:rPr lang="en-US" smtClean="0"/>
              <a:t>60</a:t>
            </a:fld>
            <a:endParaRPr lang="en-US"/>
          </a:p>
        </p:txBody>
      </p:sp>
      <p:sp>
        <p:nvSpPr>
          <p:cNvPr id="8" name="TextBox 7">
            <a:extLst>
              <a:ext uri="{FF2B5EF4-FFF2-40B4-BE49-F238E27FC236}">
                <a16:creationId xmlns:a16="http://schemas.microsoft.com/office/drawing/2014/main" id="{68404020-93F6-4718-961D-89613BC9BA9D}"/>
              </a:ext>
            </a:extLst>
          </p:cNvPr>
          <p:cNvSpPr txBox="1"/>
          <p:nvPr/>
        </p:nvSpPr>
        <p:spPr bwMode="gray">
          <a:xfrm>
            <a:off x="3966637" y="1056991"/>
            <a:ext cx="3243051" cy="369332"/>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XAI in Machine Learning</a:t>
            </a:r>
          </a:p>
        </p:txBody>
      </p:sp>
      <p:sp>
        <p:nvSpPr>
          <p:cNvPr id="10" name="TextBox 9">
            <a:extLst>
              <a:ext uri="{FF2B5EF4-FFF2-40B4-BE49-F238E27FC236}">
                <a16:creationId xmlns:a16="http://schemas.microsoft.com/office/drawing/2014/main" id="{D59F0FB2-0304-4762-B6FA-944FEA12CE91}"/>
              </a:ext>
            </a:extLst>
          </p:cNvPr>
          <p:cNvSpPr txBox="1"/>
          <p:nvPr/>
        </p:nvSpPr>
        <p:spPr bwMode="gray">
          <a:xfrm>
            <a:off x="1724603" y="1755124"/>
            <a:ext cx="163243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a:spAutoFit/>
          </a:bodyPr>
          <a:lstStyle/>
          <a:p>
            <a:r>
              <a:rPr lang="en-US" dirty="0"/>
              <a:t>Transparent</a:t>
            </a:r>
          </a:p>
        </p:txBody>
      </p:sp>
      <p:sp>
        <p:nvSpPr>
          <p:cNvPr id="12" name="TextBox 11">
            <a:extLst>
              <a:ext uri="{FF2B5EF4-FFF2-40B4-BE49-F238E27FC236}">
                <a16:creationId xmlns:a16="http://schemas.microsoft.com/office/drawing/2014/main" id="{0FBCA796-28EF-441F-A38F-B86FB585EC41}"/>
              </a:ext>
            </a:extLst>
          </p:cNvPr>
          <p:cNvSpPr txBox="1"/>
          <p:nvPr/>
        </p:nvSpPr>
        <p:spPr bwMode="gray">
          <a:xfrm>
            <a:off x="7650993" y="1570458"/>
            <a:ext cx="299231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Post-Hoc Explainability</a:t>
            </a:r>
          </a:p>
        </p:txBody>
      </p:sp>
      <p:sp>
        <p:nvSpPr>
          <p:cNvPr id="14" name="TextBox 13">
            <a:extLst>
              <a:ext uri="{FF2B5EF4-FFF2-40B4-BE49-F238E27FC236}">
                <a16:creationId xmlns:a16="http://schemas.microsoft.com/office/drawing/2014/main" id="{51654684-4DEF-46B3-87EA-5B400CBE5DC9}"/>
              </a:ext>
            </a:extLst>
          </p:cNvPr>
          <p:cNvSpPr txBox="1"/>
          <p:nvPr/>
        </p:nvSpPr>
        <p:spPr bwMode="gray">
          <a:xfrm>
            <a:off x="6600092" y="2323163"/>
            <a:ext cx="2031023" cy="30752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indent="0">
              <a:lnSpc>
                <a:spcPts val="2667"/>
              </a:lnSpc>
              <a:spcBef>
                <a:spcPts val="400"/>
              </a:spcBef>
              <a:spcAft>
                <a:spcPts val="400"/>
              </a:spcAft>
              <a:buFont typeface="Arial" panose="020B0604020202020204" pitchFamily="34" charset="0"/>
              <a:buNone/>
              <a:defRPr>
                <a:solidFill>
                  <a:schemeClr val="dk1"/>
                </a:solidFill>
              </a:defRPr>
            </a:lvl1pPr>
            <a:lvl2pPr marL="241294" indent="-2412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2pPr>
            <a:lvl3pPr marL="479988"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3pPr>
            <a:lvl4pPr marL="717533"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4pPr>
            <a:lvl5pPr marL="359991" indent="-359991" defTabSz="1219170">
              <a:lnSpc>
                <a:spcPts val="2667"/>
              </a:lnSpc>
              <a:spcBef>
                <a:spcPts val="400"/>
              </a:spcBef>
              <a:spcAft>
                <a:spcPts val="400"/>
              </a:spcAft>
              <a:buClr>
                <a:schemeClr val="accent1"/>
              </a:buClr>
              <a:buSzPct val="100000"/>
              <a:buFont typeface="+mj-lt"/>
              <a:buAutoNum type="arabicPeriod"/>
              <a:defRPr sz="1867">
                <a:solidFill>
                  <a:schemeClr val="dk1"/>
                </a:solidFill>
              </a:defRPr>
            </a:lvl5pPr>
            <a:lvl6pPr marL="719982" indent="-359991" defTabSz="1219170">
              <a:lnSpc>
                <a:spcPts val="2667"/>
              </a:lnSpc>
              <a:spcBef>
                <a:spcPts val="400"/>
              </a:spcBef>
              <a:spcAft>
                <a:spcPts val="400"/>
              </a:spcAft>
              <a:buClr>
                <a:schemeClr val="accent1"/>
              </a:buClr>
              <a:buSzPct val="100000"/>
              <a:buFont typeface="+mj-lt"/>
              <a:buAutoNum type="alphaLcParenR"/>
              <a:defRPr sz="1867">
                <a:solidFill>
                  <a:schemeClr val="dk1"/>
                </a:solidFill>
              </a:defRPr>
            </a:lvl6pPr>
            <a:lvl7pPr marL="0" indent="0" defTabSz="1219170">
              <a:lnSpc>
                <a:spcPts val="2800"/>
              </a:lnSpc>
              <a:spcBef>
                <a:spcPts val="533"/>
              </a:spcBef>
              <a:spcAft>
                <a:spcPts val="533"/>
              </a:spcAft>
              <a:buClr>
                <a:schemeClr val="accent1"/>
              </a:buClr>
              <a:buSzPct val="90000"/>
              <a:buFont typeface="Arial" panose="020B0604020202020204" pitchFamily="34" charset="0"/>
              <a:buNone/>
              <a:defRPr sz="2133" cap="all" baseline="0">
                <a:solidFill>
                  <a:schemeClr val="dk1"/>
                </a:solidFill>
              </a:defRPr>
            </a:lvl7pPr>
            <a:lvl8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8pPr>
            <a:lvl9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9pPr>
          </a:lstStyle>
          <a:p>
            <a:r>
              <a:rPr lang="en-US" dirty="0"/>
              <a:t>Model-Specific</a:t>
            </a:r>
          </a:p>
        </p:txBody>
      </p:sp>
      <p:sp>
        <p:nvSpPr>
          <p:cNvPr id="16" name="TextBox 15">
            <a:extLst>
              <a:ext uri="{FF2B5EF4-FFF2-40B4-BE49-F238E27FC236}">
                <a16:creationId xmlns:a16="http://schemas.microsoft.com/office/drawing/2014/main" id="{FF103E3F-5681-474F-9799-93FCB49DD673}"/>
              </a:ext>
            </a:extLst>
          </p:cNvPr>
          <p:cNvSpPr txBox="1"/>
          <p:nvPr/>
        </p:nvSpPr>
        <p:spPr bwMode="gray">
          <a:xfrm>
            <a:off x="9516428" y="2330154"/>
            <a:ext cx="2253761" cy="30752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defPPr>
              <a:defRPr lang="en-US"/>
            </a:defPPr>
            <a:lvl1pPr indent="0">
              <a:lnSpc>
                <a:spcPts val="2667"/>
              </a:lnSpc>
              <a:spcBef>
                <a:spcPts val="400"/>
              </a:spcBef>
              <a:spcAft>
                <a:spcPts val="400"/>
              </a:spcAft>
              <a:buFont typeface="Arial" panose="020B0604020202020204" pitchFamily="34" charset="0"/>
              <a:buNone/>
              <a:defRPr>
                <a:solidFill>
                  <a:schemeClr val="dk1"/>
                </a:solidFill>
              </a:defRPr>
            </a:lvl1pPr>
            <a:lvl2pPr marL="241294" indent="-2412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2pPr>
            <a:lvl3pPr marL="479988"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3pPr>
            <a:lvl4pPr marL="717533"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4pPr>
            <a:lvl5pPr marL="359991" indent="-359991" defTabSz="1219170">
              <a:lnSpc>
                <a:spcPts val="2667"/>
              </a:lnSpc>
              <a:spcBef>
                <a:spcPts val="400"/>
              </a:spcBef>
              <a:spcAft>
                <a:spcPts val="400"/>
              </a:spcAft>
              <a:buClr>
                <a:schemeClr val="accent1"/>
              </a:buClr>
              <a:buSzPct val="100000"/>
              <a:buFont typeface="+mj-lt"/>
              <a:buAutoNum type="arabicPeriod"/>
              <a:defRPr sz="1867">
                <a:solidFill>
                  <a:schemeClr val="dk1"/>
                </a:solidFill>
              </a:defRPr>
            </a:lvl5pPr>
            <a:lvl6pPr marL="719982" indent="-359991" defTabSz="1219170">
              <a:lnSpc>
                <a:spcPts val="2667"/>
              </a:lnSpc>
              <a:spcBef>
                <a:spcPts val="400"/>
              </a:spcBef>
              <a:spcAft>
                <a:spcPts val="400"/>
              </a:spcAft>
              <a:buClr>
                <a:schemeClr val="accent1"/>
              </a:buClr>
              <a:buSzPct val="100000"/>
              <a:buFont typeface="+mj-lt"/>
              <a:buAutoNum type="alphaLcParenR"/>
              <a:defRPr sz="1867">
                <a:solidFill>
                  <a:schemeClr val="dk1"/>
                </a:solidFill>
              </a:defRPr>
            </a:lvl6pPr>
            <a:lvl7pPr marL="0" indent="0" defTabSz="1219170">
              <a:lnSpc>
                <a:spcPts val="2800"/>
              </a:lnSpc>
              <a:spcBef>
                <a:spcPts val="533"/>
              </a:spcBef>
              <a:spcAft>
                <a:spcPts val="533"/>
              </a:spcAft>
              <a:buClr>
                <a:schemeClr val="accent1"/>
              </a:buClr>
              <a:buSzPct val="90000"/>
              <a:buFont typeface="Arial" panose="020B0604020202020204" pitchFamily="34" charset="0"/>
              <a:buNone/>
              <a:defRPr sz="2133" cap="all" baseline="0">
                <a:solidFill>
                  <a:schemeClr val="dk1"/>
                </a:solidFill>
              </a:defRPr>
            </a:lvl7pPr>
            <a:lvl8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8pPr>
            <a:lvl9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9pPr>
          </a:lstStyle>
          <a:p>
            <a:r>
              <a:rPr lang="en-US" dirty="0"/>
              <a:t>Model-Agnostic</a:t>
            </a:r>
          </a:p>
        </p:txBody>
      </p:sp>
      <p:sp>
        <p:nvSpPr>
          <p:cNvPr id="17" name="Content Placeholder 2">
            <a:extLst>
              <a:ext uri="{FF2B5EF4-FFF2-40B4-BE49-F238E27FC236}">
                <a16:creationId xmlns:a16="http://schemas.microsoft.com/office/drawing/2014/main" id="{591870DD-4FCF-4EDA-A834-5DE113ED0265}"/>
              </a:ext>
            </a:extLst>
          </p:cNvPr>
          <p:cNvSpPr txBox="1">
            <a:spLocks/>
          </p:cNvSpPr>
          <p:nvPr/>
        </p:nvSpPr>
        <p:spPr bwMode="gray">
          <a:xfrm>
            <a:off x="6361233" y="3014056"/>
            <a:ext cx="2508739" cy="2102883"/>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dk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dk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dk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dk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9pPr>
          </a:lstStyle>
          <a:p>
            <a:pPr defTabSz="914400"/>
            <a:r>
              <a:rPr lang="en-US" sz="1800" dirty="0"/>
              <a:t> Explanations by:</a:t>
            </a:r>
          </a:p>
          <a:p>
            <a:pPr marL="285750" indent="-285750" defTabSz="914400">
              <a:buFont typeface="Arial" panose="020B0604020202020204" pitchFamily="34" charset="0"/>
              <a:buChar char="•"/>
            </a:pPr>
            <a:r>
              <a:rPr lang="en-US" sz="1800" dirty="0"/>
              <a:t>Ensembles</a:t>
            </a:r>
          </a:p>
          <a:p>
            <a:pPr marL="285750" indent="-285750" defTabSz="914400">
              <a:buFont typeface="Arial" panose="020B0604020202020204" pitchFamily="34" charset="0"/>
              <a:buChar char="•"/>
            </a:pPr>
            <a:r>
              <a:rPr lang="en-US" sz="1800" dirty="0"/>
              <a:t>Multi-layer NN</a:t>
            </a:r>
          </a:p>
          <a:p>
            <a:pPr marL="285750" indent="-285750" defTabSz="914400">
              <a:buFont typeface="Arial" panose="020B0604020202020204" pitchFamily="34" charset="0"/>
              <a:buChar char="•"/>
            </a:pPr>
            <a:r>
              <a:rPr lang="en-US" sz="1800" dirty="0"/>
              <a:t>CNN </a:t>
            </a:r>
          </a:p>
          <a:p>
            <a:pPr marL="285750" indent="-285750" defTabSz="914400">
              <a:buFont typeface="Arial" panose="020B0604020202020204" pitchFamily="34" charset="0"/>
              <a:buChar char="•"/>
            </a:pPr>
            <a:r>
              <a:rPr lang="en-US" sz="1800" dirty="0"/>
              <a:t>RNN</a:t>
            </a:r>
          </a:p>
        </p:txBody>
      </p:sp>
      <p:cxnSp>
        <p:nvCxnSpPr>
          <p:cNvPr id="19" name="Connector: Elbow 18">
            <a:extLst>
              <a:ext uri="{FF2B5EF4-FFF2-40B4-BE49-F238E27FC236}">
                <a16:creationId xmlns:a16="http://schemas.microsoft.com/office/drawing/2014/main" id="{4FD1118D-ECEA-4469-84A6-87154A96CE2B}"/>
              </a:ext>
            </a:extLst>
          </p:cNvPr>
          <p:cNvCxnSpPr>
            <a:stCxn id="8" idx="3"/>
            <a:endCxn id="12" idx="0"/>
          </p:cNvCxnSpPr>
          <p:nvPr/>
        </p:nvCxnSpPr>
        <p:spPr bwMode="gray">
          <a:xfrm>
            <a:off x="7209688" y="1241657"/>
            <a:ext cx="1937463" cy="328801"/>
          </a:xfrm>
          <a:prstGeom prst="bentConnector2">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nector: Elbow 19">
            <a:extLst>
              <a:ext uri="{FF2B5EF4-FFF2-40B4-BE49-F238E27FC236}">
                <a16:creationId xmlns:a16="http://schemas.microsoft.com/office/drawing/2014/main" id="{D703982A-3E76-4F76-B630-87381E5C7964}"/>
              </a:ext>
            </a:extLst>
          </p:cNvPr>
          <p:cNvCxnSpPr>
            <a:cxnSpLocks/>
            <a:stCxn id="12" idx="2"/>
            <a:endCxn id="14" idx="0"/>
          </p:cNvCxnSpPr>
          <p:nvPr/>
        </p:nvCxnSpPr>
        <p:spPr bwMode="gray">
          <a:xfrm rot="5400000">
            <a:off x="8189692" y="1365703"/>
            <a:ext cx="383373" cy="1531547"/>
          </a:xfrm>
          <a:prstGeom prst="bentConnector3">
            <a:avLst>
              <a:gd name="adj1" fmla="val 50000"/>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Connector: Elbow 22">
            <a:extLst>
              <a:ext uri="{FF2B5EF4-FFF2-40B4-BE49-F238E27FC236}">
                <a16:creationId xmlns:a16="http://schemas.microsoft.com/office/drawing/2014/main" id="{6ADF9E6E-9A18-4067-BD98-7B4111D09C0C}"/>
              </a:ext>
            </a:extLst>
          </p:cNvPr>
          <p:cNvCxnSpPr>
            <a:cxnSpLocks/>
            <a:stCxn id="12" idx="2"/>
            <a:endCxn id="16" idx="0"/>
          </p:cNvCxnSpPr>
          <p:nvPr/>
        </p:nvCxnSpPr>
        <p:spPr bwMode="gray">
          <a:xfrm rot="16200000" flipH="1">
            <a:off x="9700048" y="1386893"/>
            <a:ext cx="390364" cy="1496158"/>
          </a:xfrm>
          <a:prstGeom prst="bentConnector3">
            <a:avLst>
              <a:gd name="adj1" fmla="val 50000"/>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D1EE8C46-FA12-4CB9-B746-7AAE94B03023}"/>
              </a:ext>
            </a:extLst>
          </p:cNvPr>
          <p:cNvCxnSpPr>
            <a:stCxn id="14" idx="2"/>
            <a:endCxn id="17" idx="0"/>
          </p:cNvCxnSpPr>
          <p:nvPr/>
        </p:nvCxnSpPr>
        <p:spPr bwMode="gray">
          <a:xfrm flipH="1">
            <a:off x="7615603" y="2630683"/>
            <a:ext cx="1" cy="383373"/>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E50B53C9-42EA-4EB7-B544-EEAAF0E1E40C}"/>
              </a:ext>
            </a:extLst>
          </p:cNvPr>
          <p:cNvCxnSpPr>
            <a:cxnSpLocks/>
            <a:stCxn id="16" idx="2"/>
            <a:endCxn id="3" idx="0"/>
          </p:cNvCxnSpPr>
          <p:nvPr/>
        </p:nvCxnSpPr>
        <p:spPr bwMode="gray">
          <a:xfrm>
            <a:off x="10643309" y="2637674"/>
            <a:ext cx="1" cy="401626"/>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Connector: Elbow 30">
            <a:extLst>
              <a:ext uri="{FF2B5EF4-FFF2-40B4-BE49-F238E27FC236}">
                <a16:creationId xmlns:a16="http://schemas.microsoft.com/office/drawing/2014/main" id="{BB0B70B8-ED3D-4FF2-9A47-E542C16ACED5}"/>
              </a:ext>
            </a:extLst>
          </p:cNvPr>
          <p:cNvCxnSpPr>
            <a:cxnSpLocks/>
            <a:stCxn id="8" idx="1"/>
            <a:endCxn id="10" idx="0"/>
          </p:cNvCxnSpPr>
          <p:nvPr/>
        </p:nvCxnSpPr>
        <p:spPr bwMode="gray">
          <a:xfrm rot="10800000" flipV="1">
            <a:off x="2540823" y="1241656"/>
            <a:ext cx="1425815" cy="513467"/>
          </a:xfrm>
          <a:prstGeom prst="bentConnector2">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B2163E35-DB7D-415E-80DD-D1D9BD60A75A}"/>
              </a:ext>
            </a:extLst>
          </p:cNvPr>
          <p:cNvCxnSpPr>
            <a:cxnSpLocks/>
            <a:stCxn id="17" idx="3"/>
            <a:endCxn id="3" idx="1"/>
          </p:cNvCxnSpPr>
          <p:nvPr/>
        </p:nvCxnSpPr>
        <p:spPr bwMode="gray">
          <a:xfrm>
            <a:off x="8869972" y="4065498"/>
            <a:ext cx="464891" cy="25244"/>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Content Placeholder 2">
            <a:extLst>
              <a:ext uri="{FF2B5EF4-FFF2-40B4-BE49-F238E27FC236}">
                <a16:creationId xmlns:a16="http://schemas.microsoft.com/office/drawing/2014/main" id="{D16E681B-7B5E-4EFD-A4E3-E7197B4416EF}"/>
              </a:ext>
            </a:extLst>
          </p:cNvPr>
          <p:cNvSpPr txBox="1">
            <a:spLocks/>
          </p:cNvSpPr>
          <p:nvPr/>
        </p:nvSpPr>
        <p:spPr bwMode="gray">
          <a:xfrm>
            <a:off x="7209688" y="5492146"/>
            <a:ext cx="3770915" cy="1205202"/>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dk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dk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dk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dk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9pPr>
          </a:lstStyle>
          <a:p>
            <a:pPr defTabSz="914400"/>
            <a:r>
              <a:rPr lang="en-US" sz="1800" dirty="0"/>
              <a:t>Sensitivity analysis</a:t>
            </a:r>
          </a:p>
          <a:p>
            <a:pPr defTabSz="914400"/>
            <a:r>
              <a:rPr lang="en-US" sz="1800" dirty="0"/>
              <a:t>Saliency</a:t>
            </a:r>
          </a:p>
          <a:p>
            <a:pPr defTabSz="914400"/>
            <a:r>
              <a:rPr lang="en-US" sz="1800" dirty="0"/>
              <a:t>Activations</a:t>
            </a:r>
          </a:p>
        </p:txBody>
      </p:sp>
      <p:cxnSp>
        <p:nvCxnSpPr>
          <p:cNvPr id="39" name="Connector: Elbow 38">
            <a:extLst>
              <a:ext uri="{FF2B5EF4-FFF2-40B4-BE49-F238E27FC236}">
                <a16:creationId xmlns:a16="http://schemas.microsoft.com/office/drawing/2014/main" id="{EC3A82FA-A85B-4134-A1A7-8ECC25F55E2A}"/>
              </a:ext>
            </a:extLst>
          </p:cNvPr>
          <p:cNvCxnSpPr>
            <a:cxnSpLocks/>
            <a:stCxn id="3" idx="2"/>
            <a:endCxn id="37" idx="0"/>
          </p:cNvCxnSpPr>
          <p:nvPr/>
        </p:nvCxnSpPr>
        <p:spPr bwMode="gray">
          <a:xfrm rot="5400000">
            <a:off x="9694247" y="4543082"/>
            <a:ext cx="349963" cy="1548164"/>
          </a:xfrm>
          <a:prstGeom prst="bentConnector3">
            <a:avLst>
              <a:gd name="adj1" fmla="val 50000"/>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Content Placeholder 2">
            <a:extLst>
              <a:ext uri="{FF2B5EF4-FFF2-40B4-BE49-F238E27FC236}">
                <a16:creationId xmlns:a16="http://schemas.microsoft.com/office/drawing/2014/main" id="{4415AC9D-EFD6-4142-AE85-ED23246486E8}"/>
              </a:ext>
            </a:extLst>
          </p:cNvPr>
          <p:cNvSpPr txBox="1">
            <a:spLocks/>
          </p:cNvSpPr>
          <p:nvPr/>
        </p:nvSpPr>
        <p:spPr bwMode="gray">
          <a:xfrm>
            <a:off x="238282" y="2484371"/>
            <a:ext cx="4544733" cy="2897973"/>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dk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dk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dk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dk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9pPr>
          </a:lstStyle>
          <a:p>
            <a:pPr defTabSz="914400"/>
            <a:r>
              <a:rPr lang="en-US" sz="1800" dirty="0"/>
              <a:t> Explanations by:</a:t>
            </a:r>
          </a:p>
          <a:p>
            <a:pPr marL="285750" indent="-285750" defTabSz="914400">
              <a:buFont typeface="Arial" panose="020B0604020202020204" pitchFamily="34" charset="0"/>
              <a:buChar char="•"/>
            </a:pPr>
            <a:r>
              <a:rPr lang="en-US" sz="1800" dirty="0"/>
              <a:t>Logistic/Linear Regression</a:t>
            </a:r>
          </a:p>
          <a:p>
            <a:pPr marL="285750" indent="-285750" defTabSz="914400">
              <a:buFont typeface="Arial" panose="020B0604020202020204" pitchFamily="34" charset="0"/>
              <a:buChar char="•"/>
            </a:pPr>
            <a:r>
              <a:rPr lang="en-US" sz="1800" dirty="0"/>
              <a:t>Decision Trees</a:t>
            </a:r>
          </a:p>
          <a:p>
            <a:pPr marL="285750" indent="-285750" defTabSz="914400">
              <a:buFont typeface="Arial" panose="020B0604020202020204" pitchFamily="34" charset="0"/>
              <a:buChar char="•"/>
            </a:pPr>
            <a:r>
              <a:rPr lang="en-US" sz="1800" dirty="0"/>
              <a:t>K-NN</a:t>
            </a:r>
          </a:p>
          <a:p>
            <a:pPr marL="285750" indent="-285750" defTabSz="914400">
              <a:buFont typeface="Arial" panose="020B0604020202020204" pitchFamily="34" charset="0"/>
              <a:buChar char="•"/>
            </a:pPr>
            <a:r>
              <a:rPr lang="en-US" sz="1800" dirty="0"/>
              <a:t>Rule-Based Learner</a:t>
            </a:r>
          </a:p>
          <a:p>
            <a:pPr marL="285750" indent="-285750" defTabSz="914400">
              <a:buFont typeface="Arial" panose="020B0604020202020204" pitchFamily="34" charset="0"/>
              <a:buChar char="•"/>
            </a:pPr>
            <a:r>
              <a:rPr lang="en-US" sz="1800" dirty="0"/>
              <a:t>General Additive Methods</a:t>
            </a:r>
            <a:br>
              <a:rPr lang="en-US" sz="1800" dirty="0"/>
            </a:br>
            <a:r>
              <a:rPr lang="en-US" sz="1800" dirty="0"/>
              <a:t>Bayesian Models</a:t>
            </a:r>
          </a:p>
        </p:txBody>
      </p:sp>
      <p:cxnSp>
        <p:nvCxnSpPr>
          <p:cNvPr id="43" name="Straight Arrow Connector 42">
            <a:extLst>
              <a:ext uri="{FF2B5EF4-FFF2-40B4-BE49-F238E27FC236}">
                <a16:creationId xmlns:a16="http://schemas.microsoft.com/office/drawing/2014/main" id="{69185A58-E841-4DF7-8FF8-2173E3477BC4}"/>
              </a:ext>
            </a:extLst>
          </p:cNvPr>
          <p:cNvCxnSpPr>
            <a:cxnSpLocks/>
            <a:stCxn id="10" idx="2"/>
            <a:endCxn id="42" idx="0"/>
          </p:cNvCxnSpPr>
          <p:nvPr/>
        </p:nvCxnSpPr>
        <p:spPr bwMode="gray">
          <a:xfrm flipH="1">
            <a:off x="2510649" y="2124456"/>
            <a:ext cx="30173" cy="359915"/>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44438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EC916-EBBD-48EC-84AA-90687AF27A74}"/>
              </a:ext>
            </a:extLst>
          </p:cNvPr>
          <p:cNvSpPr>
            <a:spLocks noGrp="1"/>
          </p:cNvSpPr>
          <p:nvPr>
            <p:ph type="title"/>
          </p:nvPr>
        </p:nvSpPr>
        <p:spPr>
          <a:xfrm>
            <a:off x="478369" y="144001"/>
            <a:ext cx="9169401" cy="576293"/>
          </a:xfrm>
        </p:spPr>
        <p:txBody>
          <a:bodyPr/>
          <a:lstStyle/>
          <a:p>
            <a:r>
              <a:rPr lang="en-US" dirty="0"/>
              <a:t>Pos-hoc Explainability </a:t>
            </a:r>
            <a:r>
              <a:rPr lang="en-US" sz="2000" dirty="0"/>
              <a:t>[Arrieta et al. 2020]</a:t>
            </a:r>
            <a:endParaRPr lang="en-US" dirty="0"/>
          </a:p>
        </p:txBody>
      </p:sp>
      <p:sp>
        <p:nvSpPr>
          <p:cNvPr id="4" name="Slide Number Placeholder 3">
            <a:extLst>
              <a:ext uri="{FF2B5EF4-FFF2-40B4-BE49-F238E27FC236}">
                <a16:creationId xmlns:a16="http://schemas.microsoft.com/office/drawing/2014/main" id="{5304789A-B254-4938-B773-20D76E206AF6}"/>
              </a:ext>
            </a:extLst>
          </p:cNvPr>
          <p:cNvSpPr>
            <a:spLocks noGrp="1"/>
          </p:cNvSpPr>
          <p:nvPr>
            <p:ph type="sldNum" sz="quarter" idx="12"/>
          </p:nvPr>
        </p:nvSpPr>
        <p:spPr/>
        <p:txBody>
          <a:bodyPr/>
          <a:lstStyle/>
          <a:p>
            <a:fld id="{81561042-0DC2-4A04-AA50-F6D44EB20EBA}" type="slidenum">
              <a:rPr lang="en-US" smtClean="0"/>
              <a:t>61</a:t>
            </a:fld>
            <a:endParaRPr lang="en-US"/>
          </a:p>
        </p:txBody>
      </p:sp>
      <p:pic>
        <p:nvPicPr>
          <p:cNvPr id="6" name="Picture 5">
            <a:extLst>
              <a:ext uri="{FF2B5EF4-FFF2-40B4-BE49-F238E27FC236}">
                <a16:creationId xmlns:a16="http://schemas.microsoft.com/office/drawing/2014/main" id="{BB1F9BC0-59CF-4BB5-A710-9DFAB0A2EAD5}"/>
              </a:ext>
            </a:extLst>
          </p:cNvPr>
          <p:cNvPicPr>
            <a:picLocks noChangeAspect="1"/>
          </p:cNvPicPr>
          <p:nvPr/>
        </p:nvPicPr>
        <p:blipFill>
          <a:blip r:embed="rId2"/>
          <a:stretch>
            <a:fillRect/>
          </a:stretch>
        </p:blipFill>
        <p:spPr>
          <a:xfrm>
            <a:off x="1952819" y="905180"/>
            <a:ext cx="7308412" cy="5952820"/>
          </a:xfrm>
          <a:prstGeom prst="rect">
            <a:avLst/>
          </a:prstGeom>
        </p:spPr>
      </p:pic>
    </p:spTree>
    <p:extLst>
      <p:ext uri="{BB962C8B-B14F-4D97-AF65-F5344CB8AC3E}">
        <p14:creationId xmlns:p14="http://schemas.microsoft.com/office/powerpoint/2010/main" val="1191215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88E6-A8AB-4B28-9708-6EFD977BBC4D}"/>
              </a:ext>
            </a:extLst>
          </p:cNvPr>
          <p:cNvSpPr>
            <a:spLocks noGrp="1"/>
          </p:cNvSpPr>
          <p:nvPr>
            <p:ph type="title"/>
          </p:nvPr>
        </p:nvSpPr>
        <p:spPr>
          <a:xfrm>
            <a:off x="478369" y="144001"/>
            <a:ext cx="9169401" cy="576293"/>
          </a:xfrm>
        </p:spPr>
        <p:txBody>
          <a:bodyPr/>
          <a:lstStyle/>
          <a:p>
            <a:r>
              <a:rPr lang="en-US" dirty="0"/>
              <a:t>XAI in Deep Learning </a:t>
            </a:r>
            <a:r>
              <a:rPr lang="en-US" sz="2000" dirty="0"/>
              <a:t>[Arrieta et al. 2020]</a:t>
            </a:r>
            <a:endParaRPr lang="en-US" dirty="0"/>
          </a:p>
        </p:txBody>
      </p:sp>
      <p:sp>
        <p:nvSpPr>
          <p:cNvPr id="4" name="Slide Number Placeholder 3">
            <a:extLst>
              <a:ext uri="{FF2B5EF4-FFF2-40B4-BE49-F238E27FC236}">
                <a16:creationId xmlns:a16="http://schemas.microsoft.com/office/drawing/2014/main" id="{7862C87B-6B2A-4BB6-811D-CAD896DDA4C1}"/>
              </a:ext>
            </a:extLst>
          </p:cNvPr>
          <p:cNvSpPr>
            <a:spLocks noGrp="1"/>
          </p:cNvSpPr>
          <p:nvPr>
            <p:ph type="sldNum" sz="quarter" idx="12"/>
          </p:nvPr>
        </p:nvSpPr>
        <p:spPr/>
        <p:txBody>
          <a:bodyPr/>
          <a:lstStyle/>
          <a:p>
            <a:fld id="{81561042-0DC2-4A04-AA50-F6D44EB20EBA}" type="slidenum">
              <a:rPr lang="en-US" smtClean="0"/>
              <a:t>62</a:t>
            </a:fld>
            <a:endParaRPr lang="en-US"/>
          </a:p>
        </p:txBody>
      </p:sp>
      <p:pic>
        <p:nvPicPr>
          <p:cNvPr id="7" name="Picture 6">
            <a:extLst>
              <a:ext uri="{FF2B5EF4-FFF2-40B4-BE49-F238E27FC236}">
                <a16:creationId xmlns:a16="http://schemas.microsoft.com/office/drawing/2014/main" id="{FEE017B3-A74C-48DA-8B77-B6FBEA9FAA50}"/>
              </a:ext>
            </a:extLst>
          </p:cNvPr>
          <p:cNvPicPr>
            <a:picLocks noChangeAspect="1"/>
          </p:cNvPicPr>
          <p:nvPr/>
        </p:nvPicPr>
        <p:blipFill>
          <a:blip r:embed="rId2"/>
          <a:stretch>
            <a:fillRect/>
          </a:stretch>
        </p:blipFill>
        <p:spPr>
          <a:xfrm>
            <a:off x="6280666" y="5095273"/>
            <a:ext cx="5911334" cy="1635525"/>
          </a:xfrm>
          <a:prstGeom prst="rect">
            <a:avLst/>
          </a:prstGeom>
        </p:spPr>
      </p:pic>
      <p:pic>
        <p:nvPicPr>
          <p:cNvPr id="13" name="Picture 12">
            <a:extLst>
              <a:ext uri="{FF2B5EF4-FFF2-40B4-BE49-F238E27FC236}">
                <a16:creationId xmlns:a16="http://schemas.microsoft.com/office/drawing/2014/main" id="{58983148-A44E-447A-8423-4EE9980378D8}"/>
              </a:ext>
            </a:extLst>
          </p:cNvPr>
          <p:cNvPicPr>
            <a:picLocks noChangeAspect="1"/>
          </p:cNvPicPr>
          <p:nvPr/>
        </p:nvPicPr>
        <p:blipFill>
          <a:blip r:embed="rId3"/>
          <a:stretch>
            <a:fillRect/>
          </a:stretch>
        </p:blipFill>
        <p:spPr>
          <a:xfrm>
            <a:off x="109443" y="854973"/>
            <a:ext cx="5930979" cy="5859026"/>
          </a:xfrm>
          <a:prstGeom prst="rect">
            <a:avLst/>
          </a:prstGeom>
        </p:spPr>
      </p:pic>
      <p:sp>
        <p:nvSpPr>
          <p:cNvPr id="19" name="Right Brace 18">
            <a:extLst>
              <a:ext uri="{FF2B5EF4-FFF2-40B4-BE49-F238E27FC236}">
                <a16:creationId xmlns:a16="http://schemas.microsoft.com/office/drawing/2014/main" id="{CB2C3AE7-AC1B-4F35-B4EC-E60A77B4DCF1}"/>
              </a:ext>
            </a:extLst>
          </p:cNvPr>
          <p:cNvSpPr/>
          <p:nvPr/>
        </p:nvSpPr>
        <p:spPr bwMode="gray">
          <a:xfrm>
            <a:off x="5545015" y="4865077"/>
            <a:ext cx="296715" cy="188252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a:extLst>
              <a:ext uri="{FF2B5EF4-FFF2-40B4-BE49-F238E27FC236}">
                <a16:creationId xmlns:a16="http://schemas.microsoft.com/office/drawing/2014/main" id="{EA71F3AD-9902-4022-8432-4735A41CF731}"/>
              </a:ext>
            </a:extLst>
          </p:cNvPr>
          <p:cNvPicPr>
            <a:picLocks noChangeAspect="1"/>
          </p:cNvPicPr>
          <p:nvPr/>
        </p:nvPicPr>
        <p:blipFill>
          <a:blip r:embed="rId4"/>
          <a:stretch>
            <a:fillRect/>
          </a:stretch>
        </p:blipFill>
        <p:spPr>
          <a:xfrm>
            <a:off x="7188458" y="1077425"/>
            <a:ext cx="3807788" cy="3958328"/>
          </a:xfrm>
          <a:prstGeom prst="rect">
            <a:avLst/>
          </a:prstGeom>
        </p:spPr>
      </p:pic>
    </p:spTree>
    <p:extLst>
      <p:ext uri="{BB962C8B-B14F-4D97-AF65-F5344CB8AC3E}">
        <p14:creationId xmlns:p14="http://schemas.microsoft.com/office/powerpoint/2010/main" val="16999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3383F-256B-4715-A71F-2C0A2D2C43FD}"/>
              </a:ext>
            </a:extLst>
          </p:cNvPr>
          <p:cNvSpPr>
            <a:spLocks noGrp="1"/>
          </p:cNvSpPr>
          <p:nvPr>
            <p:ph type="title"/>
          </p:nvPr>
        </p:nvSpPr>
        <p:spPr>
          <a:xfrm>
            <a:off x="478369" y="144001"/>
            <a:ext cx="9556585" cy="555840"/>
          </a:xfrm>
        </p:spPr>
        <p:txBody>
          <a:bodyPr/>
          <a:lstStyle/>
          <a:p>
            <a:r>
              <a:rPr lang="en-US" dirty="0"/>
              <a:t>Reflection: Beyond accuracy vs explainability trade-off</a:t>
            </a:r>
          </a:p>
        </p:txBody>
      </p:sp>
      <p:sp>
        <p:nvSpPr>
          <p:cNvPr id="3" name="Content Placeholder 2">
            <a:extLst>
              <a:ext uri="{FF2B5EF4-FFF2-40B4-BE49-F238E27FC236}">
                <a16:creationId xmlns:a16="http://schemas.microsoft.com/office/drawing/2014/main" id="{9FEE7708-116E-4D8F-8705-3C463F80795E}"/>
              </a:ext>
            </a:extLst>
          </p:cNvPr>
          <p:cNvSpPr>
            <a:spLocks noGrp="1"/>
          </p:cNvSpPr>
          <p:nvPr>
            <p:ph idx="1"/>
          </p:nvPr>
        </p:nvSpPr>
        <p:spPr>
          <a:xfrm>
            <a:off x="240244" y="979449"/>
            <a:ext cx="11473384" cy="4797724"/>
          </a:xfrm>
        </p:spPr>
        <p:txBody>
          <a:bodyPr/>
          <a:lstStyle/>
          <a:p>
            <a:pPr marL="342900" indent="-342900">
              <a:buFont typeface="Arial" panose="020B0604020202020204" pitchFamily="34" charset="0"/>
              <a:buChar char="•"/>
            </a:pPr>
            <a:r>
              <a:rPr lang="en-US" dirty="0"/>
              <a:t>GNN allowed graphs to be input of Neural Networks</a:t>
            </a:r>
          </a:p>
          <a:p>
            <a:pPr marL="584194" lvl="1" indent="-342900">
              <a:buFont typeface="Arial" panose="020B0604020202020204" pitchFamily="34" charset="0"/>
              <a:buChar char="•"/>
            </a:pPr>
            <a:r>
              <a:rPr lang="en-US" dirty="0"/>
              <a:t>This extended the graph representation from computation to feature engineering</a:t>
            </a:r>
          </a:p>
          <a:p>
            <a:pPr marL="342900" indent="-342900">
              <a:buFont typeface="Arial" panose="020B0604020202020204" pitchFamily="34" charset="0"/>
              <a:buChar char="•"/>
            </a:pPr>
            <a:r>
              <a:rPr lang="en-US" dirty="0"/>
              <a:t>Attention Mechanisms allowed to use the input graph to adapt the computation graph</a:t>
            </a:r>
          </a:p>
          <a:p>
            <a:pPr marL="584194" lvl="1" indent="-342900">
              <a:buFont typeface="Arial" panose="020B0604020202020204" pitchFamily="34" charset="0"/>
              <a:buChar char="•"/>
            </a:pPr>
            <a:r>
              <a:rPr lang="en-US" dirty="0"/>
              <a:t>This extended the memory that a neural network can hold</a:t>
            </a:r>
          </a:p>
          <a:p>
            <a:pPr marL="342900" indent="-342900">
              <a:buFont typeface="Arial" panose="020B0604020202020204" pitchFamily="34" charset="0"/>
              <a:buChar char="•"/>
            </a:pPr>
            <a:r>
              <a:rPr lang="en-US" u="sng" dirty="0"/>
              <a:t>Causal inference could extend GNN and DL to</a:t>
            </a:r>
            <a:r>
              <a:rPr lang="en-US" dirty="0"/>
              <a:t>:</a:t>
            </a:r>
          </a:p>
          <a:p>
            <a:pPr marL="584194" lvl="1" indent="-342900">
              <a:buFontTx/>
              <a:buChar char="-"/>
            </a:pPr>
            <a:r>
              <a:rPr lang="en-US" dirty="0"/>
              <a:t>Use graph computation to continuously discover causal structure</a:t>
            </a:r>
          </a:p>
          <a:p>
            <a:pPr marL="822888" lvl="2" indent="-342900">
              <a:buFontTx/>
              <a:buChar char="-"/>
            </a:pPr>
            <a:r>
              <a:rPr lang="en-US" dirty="0"/>
              <a:t>Out of Distribution, Inductive learning </a:t>
            </a:r>
          </a:p>
          <a:p>
            <a:pPr marL="584194" lvl="1" indent="-342900">
              <a:buFontTx/>
              <a:buChar char="-"/>
            </a:pPr>
            <a:r>
              <a:rPr lang="en-US" dirty="0"/>
              <a:t>Adapt the computation graph online</a:t>
            </a:r>
          </a:p>
          <a:p>
            <a:pPr marL="822888" lvl="2" indent="-342900">
              <a:buFontTx/>
              <a:buChar char="-"/>
            </a:pPr>
            <a:r>
              <a:rPr lang="en-US" dirty="0"/>
              <a:t>Invariance learning, Principled Auto-ML</a:t>
            </a:r>
          </a:p>
          <a:p>
            <a:pPr marL="584194" lvl="1" indent="-342900">
              <a:buFontTx/>
              <a:buChar char="-"/>
            </a:pPr>
            <a:r>
              <a:rPr lang="en-US" dirty="0"/>
              <a:t>Develop a more principled design approach to deep learning</a:t>
            </a:r>
          </a:p>
          <a:p>
            <a:pPr marL="822888" lvl="2" indent="-342900">
              <a:buFontTx/>
              <a:buChar char="-"/>
            </a:pPr>
            <a:r>
              <a:rPr lang="en-US" dirty="0"/>
              <a:t>Pipeline Abstractions, Design Patterns [1,2,3], Frameworks</a:t>
            </a:r>
          </a:p>
        </p:txBody>
      </p:sp>
      <p:sp>
        <p:nvSpPr>
          <p:cNvPr id="4" name="Slide Number Placeholder 3">
            <a:extLst>
              <a:ext uri="{FF2B5EF4-FFF2-40B4-BE49-F238E27FC236}">
                <a16:creationId xmlns:a16="http://schemas.microsoft.com/office/drawing/2014/main" id="{172D2A39-7F2A-4E20-9A99-29E9047CC784}"/>
              </a:ext>
            </a:extLst>
          </p:cNvPr>
          <p:cNvSpPr>
            <a:spLocks noGrp="1"/>
          </p:cNvSpPr>
          <p:nvPr>
            <p:ph type="sldNum" sz="quarter" idx="12"/>
          </p:nvPr>
        </p:nvSpPr>
        <p:spPr/>
        <p:txBody>
          <a:bodyPr/>
          <a:lstStyle/>
          <a:p>
            <a:fld id="{81561042-0DC2-4A04-AA50-F6D44EB20EBA}" type="slidenum">
              <a:rPr lang="en-US" smtClean="0"/>
              <a:t>63</a:t>
            </a:fld>
            <a:endParaRPr lang="en-US"/>
          </a:p>
        </p:txBody>
      </p:sp>
      <p:sp>
        <p:nvSpPr>
          <p:cNvPr id="5" name="TextBox 4">
            <a:extLst>
              <a:ext uri="{FF2B5EF4-FFF2-40B4-BE49-F238E27FC236}">
                <a16:creationId xmlns:a16="http://schemas.microsoft.com/office/drawing/2014/main" id="{724C0A03-E1C8-4A4F-92DC-D6EA91A7A68D}"/>
              </a:ext>
            </a:extLst>
          </p:cNvPr>
          <p:cNvSpPr txBox="1"/>
          <p:nvPr/>
        </p:nvSpPr>
        <p:spPr bwMode="gray">
          <a:xfrm>
            <a:off x="8622401" y="2559573"/>
            <a:ext cx="3329355" cy="3927232"/>
          </a:xfrm>
          <a:prstGeom prst="rect">
            <a:avLst/>
          </a:prstGeom>
          <a:solidFill>
            <a:schemeClr val="accent3">
              <a:lumMod val="20000"/>
              <a:lumOff val="80000"/>
            </a:schemeClr>
          </a:solidFill>
        </p:spPr>
        <p:txBody>
          <a:bodyPr wrap="square" lIns="91440" tIns="0" rIns="91440" bIns="0" rtlCol="0">
            <a:noAutofit/>
          </a:bodyPr>
          <a:lstStyle/>
          <a:p>
            <a:pPr>
              <a:lnSpc>
                <a:spcPct val="150000"/>
              </a:lnSpc>
              <a:spcBef>
                <a:spcPts val="300"/>
              </a:spcBef>
              <a:spcAft>
                <a:spcPts val="300"/>
              </a:spcAft>
              <a:buClr>
                <a:schemeClr val="accent1"/>
              </a:buClr>
              <a:buSzPct val="90000"/>
            </a:pPr>
            <a:r>
              <a:rPr lang="en-US" b="1" dirty="0"/>
              <a:t>Key Take-Away Insights</a:t>
            </a:r>
          </a:p>
          <a:p>
            <a:pPr marL="228600" indent="-228600">
              <a:lnSpc>
                <a:spcPct val="150000"/>
              </a:lnSpc>
              <a:spcBef>
                <a:spcPts val="300"/>
              </a:spcBef>
              <a:spcAft>
                <a:spcPts val="300"/>
              </a:spcAft>
              <a:buClr>
                <a:schemeClr val="accent1"/>
              </a:buClr>
              <a:buSzPct val="90000"/>
              <a:buFont typeface="+mj-lt"/>
              <a:buAutoNum type="arabicPeriod"/>
            </a:pPr>
            <a:r>
              <a:rPr lang="en-US" dirty="0"/>
              <a:t>Causality is invariant</a:t>
            </a:r>
          </a:p>
          <a:p>
            <a:pPr marL="228600" indent="-228600">
              <a:lnSpc>
                <a:spcPct val="150000"/>
              </a:lnSpc>
              <a:spcBef>
                <a:spcPts val="300"/>
              </a:spcBef>
              <a:spcAft>
                <a:spcPts val="300"/>
              </a:spcAft>
              <a:buClr>
                <a:schemeClr val="accent1"/>
              </a:buClr>
              <a:buSzPct val="90000"/>
              <a:buFont typeface="+mj-lt"/>
              <a:buAutoNum type="arabicPeriod"/>
            </a:pPr>
            <a:r>
              <a:rPr lang="en-US" dirty="0"/>
              <a:t>Causality allows to exploit correlations safely</a:t>
            </a:r>
          </a:p>
          <a:p>
            <a:pPr marL="228600" indent="-228600">
              <a:lnSpc>
                <a:spcPct val="150000"/>
              </a:lnSpc>
              <a:spcBef>
                <a:spcPts val="300"/>
              </a:spcBef>
              <a:spcAft>
                <a:spcPts val="300"/>
              </a:spcAft>
              <a:buClr>
                <a:schemeClr val="accent1"/>
              </a:buClr>
              <a:buSzPct val="90000"/>
              <a:buFont typeface="+mj-lt"/>
              <a:buAutoNum type="arabicPeriod"/>
            </a:pPr>
            <a:r>
              <a:rPr lang="en-US" dirty="0"/>
              <a:t>Causal structure mitigates for sparsity and supports transfer learning</a:t>
            </a:r>
          </a:p>
        </p:txBody>
      </p:sp>
      <p:sp>
        <p:nvSpPr>
          <p:cNvPr id="7" name="TextBox 6">
            <a:extLst>
              <a:ext uri="{FF2B5EF4-FFF2-40B4-BE49-F238E27FC236}">
                <a16:creationId xmlns:a16="http://schemas.microsoft.com/office/drawing/2014/main" id="{F821C532-F9E5-4FD7-8715-6006AD95D34B}"/>
              </a:ext>
            </a:extLst>
          </p:cNvPr>
          <p:cNvSpPr txBox="1"/>
          <p:nvPr/>
        </p:nvSpPr>
        <p:spPr bwMode="gray">
          <a:xfrm>
            <a:off x="0" y="6117473"/>
            <a:ext cx="9023684" cy="738664"/>
          </a:xfrm>
          <a:prstGeom prst="rect">
            <a:avLst/>
          </a:prstGeom>
          <a:noFill/>
        </p:spPr>
        <p:txBody>
          <a:bodyPr wrap="square">
            <a:spAutoFit/>
          </a:bodyPr>
          <a:lstStyle/>
          <a:p>
            <a:pPr algn="l"/>
            <a:r>
              <a:rPr lang="en-US" sz="1400" b="0" i="0" u="none" strike="noStrike" baseline="0" dirty="0">
                <a:solidFill>
                  <a:srgbClr val="000000"/>
                </a:solidFill>
                <a:latin typeface="URWPalladioL-Roma"/>
              </a:rPr>
              <a:t>[1] </a:t>
            </a:r>
            <a:r>
              <a:rPr lang="en-US" sz="1400" b="0" i="0" u="none" strike="noStrike" baseline="0" dirty="0" err="1">
                <a:solidFill>
                  <a:srgbClr val="000000"/>
                </a:solidFill>
                <a:latin typeface="URWPalladioL-Roma"/>
              </a:rPr>
              <a:t>Zenil</a:t>
            </a:r>
            <a:r>
              <a:rPr lang="en-US" sz="1400" b="0" i="0" u="none" strike="noStrike" baseline="0" dirty="0">
                <a:solidFill>
                  <a:srgbClr val="000000"/>
                </a:solidFill>
                <a:latin typeface="URWPalladioL-Roma"/>
              </a:rPr>
              <a:t>, et al., 2019, Causal deconvolution by algorithmic generative models. </a:t>
            </a:r>
            <a:r>
              <a:rPr lang="en-US" sz="1400" b="0" i="0" u="none" strike="noStrike" baseline="0" dirty="0">
                <a:solidFill>
                  <a:srgbClr val="000000"/>
                </a:solidFill>
                <a:latin typeface="URWPalladioL-Ital"/>
              </a:rPr>
              <a:t>Nat. Mach. </a:t>
            </a:r>
            <a:r>
              <a:rPr lang="en-US" sz="1400" b="0" i="0" u="none" strike="noStrike" baseline="0" dirty="0" err="1">
                <a:solidFill>
                  <a:srgbClr val="000000"/>
                </a:solidFill>
                <a:latin typeface="URWPalladioL-Ital"/>
              </a:rPr>
              <a:t>Intell</a:t>
            </a:r>
            <a:endParaRPr lang="en-US" sz="1400" b="0" i="0" u="none" strike="noStrike" baseline="0" dirty="0">
              <a:solidFill>
                <a:srgbClr val="000000"/>
              </a:solidFill>
              <a:latin typeface="URWPalladioL-Ital"/>
            </a:endParaRPr>
          </a:p>
          <a:p>
            <a:pPr algn="l"/>
            <a:r>
              <a:rPr lang="en-US" sz="1400" b="0" i="0" u="none" strike="noStrike" baseline="0" dirty="0">
                <a:solidFill>
                  <a:srgbClr val="000000"/>
                </a:solidFill>
                <a:latin typeface="URWPalladioL-Roma"/>
              </a:rPr>
              <a:t>[2] </a:t>
            </a:r>
            <a:r>
              <a:rPr lang="en-US" sz="1400" b="0" i="0" u="none" strike="noStrike" baseline="0" dirty="0" err="1">
                <a:solidFill>
                  <a:srgbClr val="000000"/>
                </a:solidFill>
                <a:latin typeface="URWPalladioL-Roma"/>
              </a:rPr>
              <a:t>Zenil</a:t>
            </a:r>
            <a:r>
              <a:rPr lang="en-US" sz="1400" b="0" i="0" u="none" strike="noStrike" baseline="0" dirty="0">
                <a:solidFill>
                  <a:srgbClr val="000000"/>
                </a:solidFill>
                <a:latin typeface="URWPalladioL-Roma"/>
              </a:rPr>
              <a:t>, et al., 2019, An Algorithmic Information Calculus for Causal Discovery and Reprogramming Systems, </a:t>
            </a:r>
            <a:r>
              <a:rPr lang="en-US" sz="1400" b="0" i="0" u="none" strike="noStrike" baseline="0" dirty="0" err="1">
                <a:solidFill>
                  <a:srgbClr val="000000"/>
                </a:solidFill>
                <a:latin typeface="URWPalladioL-Roma"/>
              </a:rPr>
              <a:t>iScience</a:t>
            </a:r>
            <a:r>
              <a:rPr lang="en-US" sz="1400" b="0" i="0" u="none" strike="noStrike" baseline="0" dirty="0">
                <a:solidFill>
                  <a:srgbClr val="000000"/>
                </a:solidFill>
                <a:latin typeface="URWPalladioL-Roma"/>
              </a:rPr>
              <a:t>.</a:t>
            </a:r>
            <a:endParaRPr lang="en-US" sz="1400" b="0" i="0" u="none" strike="noStrike" baseline="0" dirty="0">
              <a:solidFill>
                <a:srgbClr val="000000"/>
              </a:solidFill>
              <a:latin typeface="URWPalladioL-Ital"/>
            </a:endParaRPr>
          </a:p>
          <a:p>
            <a:pPr algn="l"/>
            <a:r>
              <a:rPr lang="en-US" sz="1400" b="0" i="0" u="none" strike="noStrike" baseline="0" dirty="0">
                <a:solidFill>
                  <a:srgbClr val="000000"/>
                </a:solidFill>
                <a:latin typeface="URWPalladioL-Roma"/>
              </a:rPr>
              <a:t>[3] Gustafsson, </a:t>
            </a:r>
            <a:r>
              <a:rPr lang="en-US" sz="1400" b="0" i="0" u="none" strike="noStrike" baseline="0" dirty="0" err="1">
                <a:solidFill>
                  <a:srgbClr val="000000"/>
                </a:solidFill>
                <a:latin typeface="URWPalladioL-Roma"/>
              </a:rPr>
              <a:t>Vallverdu</a:t>
            </a:r>
            <a:r>
              <a:rPr lang="en-US" sz="1400" b="0" i="0" u="none" strike="noStrike" baseline="0" dirty="0">
                <a:solidFill>
                  <a:srgbClr val="000000"/>
                </a:solidFill>
                <a:latin typeface="URWPalladioL-Roma"/>
              </a:rPr>
              <a:t>, 2015, The Best Model of a Cat Is Several Cats. </a:t>
            </a:r>
            <a:r>
              <a:rPr lang="en-US" sz="1400" b="0" i="0" u="none" strike="noStrike" baseline="0" dirty="0">
                <a:solidFill>
                  <a:srgbClr val="000000"/>
                </a:solidFill>
                <a:latin typeface="URWPalladioL-Ital"/>
              </a:rPr>
              <a:t>Trends </a:t>
            </a:r>
            <a:r>
              <a:rPr lang="en-US" sz="1400" b="0" i="0" u="none" strike="noStrike" baseline="0" dirty="0" err="1">
                <a:solidFill>
                  <a:srgbClr val="000000"/>
                </a:solidFill>
                <a:latin typeface="URWPalladioL-Ital"/>
              </a:rPr>
              <a:t>Biotechnol</a:t>
            </a:r>
            <a:r>
              <a:rPr lang="en-US" sz="1400" b="0" i="0" u="none" strike="noStrike" baseline="0" dirty="0">
                <a:solidFill>
                  <a:srgbClr val="000000"/>
                </a:solidFill>
                <a:latin typeface="URWPalladioL-Ital"/>
              </a:rPr>
              <a:t>.</a:t>
            </a:r>
            <a:endParaRPr lang="en-US" sz="1400" dirty="0"/>
          </a:p>
        </p:txBody>
      </p:sp>
    </p:spTree>
    <p:extLst>
      <p:ext uri="{BB962C8B-B14F-4D97-AF65-F5344CB8AC3E}">
        <p14:creationId xmlns:p14="http://schemas.microsoft.com/office/powerpoint/2010/main" val="2192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9754-BBBC-4C4D-B914-0A0246DD88D6}"/>
              </a:ext>
            </a:extLst>
          </p:cNvPr>
          <p:cNvSpPr>
            <a:spLocks noGrp="1"/>
          </p:cNvSpPr>
          <p:nvPr>
            <p:ph type="title"/>
          </p:nvPr>
        </p:nvSpPr>
        <p:spPr/>
        <p:txBody>
          <a:bodyPr/>
          <a:lstStyle/>
          <a:p>
            <a:r>
              <a:rPr lang="en-US" dirty="0"/>
              <a:t>Next tasks</a:t>
            </a:r>
          </a:p>
        </p:txBody>
      </p:sp>
      <p:sp>
        <p:nvSpPr>
          <p:cNvPr id="3" name="Content Placeholder 2">
            <a:extLst>
              <a:ext uri="{FF2B5EF4-FFF2-40B4-BE49-F238E27FC236}">
                <a16:creationId xmlns:a16="http://schemas.microsoft.com/office/drawing/2014/main" id="{B90F3AA4-F532-446D-9296-771FBDA243D2}"/>
              </a:ext>
            </a:extLst>
          </p:cNvPr>
          <p:cNvSpPr>
            <a:spLocks noGrp="1"/>
          </p:cNvSpPr>
          <p:nvPr>
            <p:ph idx="1"/>
          </p:nvPr>
        </p:nvSpPr>
        <p:spPr>
          <a:xfrm>
            <a:off x="478369" y="1213308"/>
            <a:ext cx="11473384" cy="3040961"/>
          </a:xfrm>
        </p:spPr>
        <p:txBody>
          <a:bodyPr/>
          <a:lstStyle/>
          <a:p>
            <a:pPr marL="457200" indent="-457200">
              <a:lnSpc>
                <a:spcPct val="150000"/>
              </a:lnSpc>
              <a:buFont typeface="+mj-lt"/>
              <a:buAutoNum type="arabicPeriod"/>
            </a:pPr>
            <a:r>
              <a:rPr lang="en-US" dirty="0"/>
              <a:t>Please contact me to schedule your final presentations</a:t>
            </a:r>
          </a:p>
          <a:p>
            <a:pPr marL="457200" indent="-457200">
              <a:lnSpc>
                <a:spcPct val="150000"/>
              </a:lnSpc>
              <a:buFont typeface="+mj-lt"/>
              <a:buAutoNum type="arabicPeriod"/>
            </a:pPr>
            <a:r>
              <a:rPr lang="en-US" dirty="0"/>
              <a:t>Continue individual meetings for project update</a:t>
            </a:r>
          </a:p>
          <a:p>
            <a:pPr marL="698494" lvl="1" indent="-457200">
              <a:lnSpc>
                <a:spcPct val="150000"/>
              </a:lnSpc>
            </a:pPr>
            <a:r>
              <a:rPr lang="en-US" dirty="0"/>
              <a:t>Level of detail of outcomes to report and discuss</a:t>
            </a:r>
          </a:p>
          <a:p>
            <a:pPr marL="698494" lvl="1" indent="-457200">
              <a:lnSpc>
                <a:spcPct val="150000"/>
              </a:lnSpc>
            </a:pPr>
            <a:r>
              <a:rPr lang="en-US" dirty="0"/>
              <a:t>Format of the presentations</a:t>
            </a:r>
          </a:p>
          <a:p>
            <a:pPr marL="698494" lvl="1" indent="-457200">
              <a:lnSpc>
                <a:spcPct val="150000"/>
              </a:lnSpc>
            </a:pPr>
            <a:r>
              <a:rPr lang="en-US" dirty="0"/>
              <a:t>Content of the final paper</a:t>
            </a:r>
          </a:p>
          <a:p>
            <a:pPr marL="457200" indent="-457200">
              <a:lnSpc>
                <a:spcPct val="150000"/>
              </a:lnSpc>
              <a:buFont typeface="+mj-lt"/>
              <a:buAutoNum type="arabicPeriod"/>
            </a:pPr>
            <a:r>
              <a:rPr lang="en-US" dirty="0"/>
              <a:t>Final Lecture on Propagation Graph Neural Networks March 17, 5pm.</a:t>
            </a:r>
          </a:p>
        </p:txBody>
      </p:sp>
      <p:sp>
        <p:nvSpPr>
          <p:cNvPr id="4" name="Slide Number Placeholder 3">
            <a:extLst>
              <a:ext uri="{FF2B5EF4-FFF2-40B4-BE49-F238E27FC236}">
                <a16:creationId xmlns:a16="http://schemas.microsoft.com/office/drawing/2014/main" id="{D80C91D7-ABB2-4E51-BB7C-E0249CC01F41}"/>
              </a:ext>
            </a:extLst>
          </p:cNvPr>
          <p:cNvSpPr>
            <a:spLocks noGrp="1"/>
          </p:cNvSpPr>
          <p:nvPr>
            <p:ph type="sldNum" sz="quarter" idx="12"/>
          </p:nvPr>
        </p:nvSpPr>
        <p:spPr/>
        <p:txBody>
          <a:bodyPr/>
          <a:lstStyle/>
          <a:p>
            <a:fld id="{81561042-0DC2-4A04-AA50-F6D44EB20EBA}" type="slidenum">
              <a:rPr lang="en-US" smtClean="0"/>
              <a:t>64</a:t>
            </a:fld>
            <a:endParaRPr lang="en-US"/>
          </a:p>
        </p:txBody>
      </p:sp>
    </p:spTree>
    <p:extLst>
      <p:ext uri="{BB962C8B-B14F-4D97-AF65-F5344CB8AC3E}">
        <p14:creationId xmlns:p14="http://schemas.microsoft.com/office/powerpoint/2010/main" val="1579158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8B5D8-A8F6-4EDD-A8B0-944D6E537C3D}"/>
              </a:ext>
            </a:extLst>
          </p:cNvPr>
          <p:cNvSpPr>
            <a:spLocks noGrp="1"/>
          </p:cNvSpPr>
          <p:nvPr>
            <p:ph type="body" sz="quarter" idx="13"/>
          </p:nvPr>
        </p:nvSpPr>
        <p:spPr>
          <a:xfrm>
            <a:off x="478369" y="1282046"/>
            <a:ext cx="11474451" cy="3002360"/>
          </a:xfrm>
        </p:spPr>
        <p:txBody>
          <a:bodyPr/>
          <a:lstStyle/>
          <a:p>
            <a:pPr marL="0" indent="0">
              <a:buNone/>
            </a:pPr>
            <a:r>
              <a:rPr lang="en-US" dirty="0"/>
              <a:t>Assume that X      Y (X and Y are dependent)</a:t>
            </a:r>
          </a:p>
          <a:p>
            <a:pPr lvl="1"/>
            <a:r>
              <a:rPr lang="en-US" dirty="0"/>
              <a:t>X causes Y</a:t>
            </a:r>
          </a:p>
          <a:p>
            <a:pPr lvl="1"/>
            <a:r>
              <a:rPr lang="en-US" dirty="0"/>
              <a:t>Y causes X</a:t>
            </a:r>
          </a:p>
          <a:p>
            <a:pPr lvl="1"/>
            <a:r>
              <a:rPr lang="en-US" dirty="0"/>
              <a:t>There is a third hidden common cause*</a:t>
            </a:r>
          </a:p>
          <a:p>
            <a:pPr lvl="1"/>
            <a:r>
              <a:rPr lang="en-US" dirty="0"/>
              <a:t>Combination all the above</a:t>
            </a:r>
          </a:p>
          <a:p>
            <a:endParaRPr lang="en-US" dirty="0"/>
          </a:p>
          <a:p>
            <a:pPr marL="0" indent="0" algn="ctr">
              <a:buNone/>
            </a:pPr>
            <a:r>
              <a:rPr lang="en-US" dirty="0"/>
              <a:t>In other words, “there is not correlation without causation”</a:t>
            </a:r>
          </a:p>
        </p:txBody>
      </p:sp>
      <p:sp>
        <p:nvSpPr>
          <p:cNvPr id="2" name="Title 1">
            <a:extLst>
              <a:ext uri="{FF2B5EF4-FFF2-40B4-BE49-F238E27FC236}">
                <a16:creationId xmlns:a16="http://schemas.microsoft.com/office/drawing/2014/main" id="{58367C04-5F5A-4AD7-824A-857085D35650}"/>
              </a:ext>
            </a:extLst>
          </p:cNvPr>
          <p:cNvSpPr>
            <a:spLocks noGrp="1"/>
          </p:cNvSpPr>
          <p:nvPr>
            <p:ph type="title"/>
          </p:nvPr>
        </p:nvSpPr>
        <p:spPr/>
        <p:txBody>
          <a:bodyPr/>
          <a:lstStyle/>
          <a:p>
            <a:r>
              <a:rPr lang="en-US" dirty="0"/>
              <a:t>Reichenbach’s Common Cause Principle</a:t>
            </a:r>
          </a:p>
        </p:txBody>
      </p:sp>
      <p:pic>
        <p:nvPicPr>
          <p:cNvPr id="3074" name="Picture 2">
            <a:extLst>
              <a:ext uri="{FF2B5EF4-FFF2-40B4-BE49-F238E27FC236}">
                <a16:creationId xmlns:a16="http://schemas.microsoft.com/office/drawing/2014/main" id="{6FA1112F-CEF1-4E2F-A807-A4D298632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738" y="1213308"/>
            <a:ext cx="20955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DDDF2E-AE5A-4E84-9ACC-B07119A2989D}"/>
              </a:ext>
            </a:extLst>
          </p:cNvPr>
          <p:cNvPicPr>
            <a:picLocks noChangeAspect="1"/>
          </p:cNvPicPr>
          <p:nvPr/>
        </p:nvPicPr>
        <p:blipFill>
          <a:blip r:embed="rId4"/>
          <a:stretch>
            <a:fillRect/>
          </a:stretch>
        </p:blipFill>
        <p:spPr>
          <a:xfrm>
            <a:off x="2240140" y="1213308"/>
            <a:ext cx="420776" cy="438021"/>
          </a:xfrm>
          <a:prstGeom prst="rect">
            <a:avLst/>
          </a:prstGeom>
        </p:spPr>
      </p:pic>
      <p:sp>
        <p:nvSpPr>
          <p:cNvPr id="5" name="TextBox 4">
            <a:extLst>
              <a:ext uri="{FF2B5EF4-FFF2-40B4-BE49-F238E27FC236}">
                <a16:creationId xmlns:a16="http://schemas.microsoft.com/office/drawing/2014/main" id="{DACAF7BC-A0BA-4EB7-BA57-DDABA60219F5}"/>
              </a:ext>
            </a:extLst>
          </p:cNvPr>
          <p:cNvSpPr txBox="1"/>
          <p:nvPr/>
        </p:nvSpPr>
        <p:spPr>
          <a:xfrm>
            <a:off x="8059302" y="1251545"/>
            <a:ext cx="2095499" cy="646331"/>
          </a:xfrm>
          <a:prstGeom prst="rect">
            <a:avLst/>
          </a:prstGeom>
          <a:noFill/>
        </p:spPr>
        <p:txBody>
          <a:bodyPr wrap="square" rtlCol="0">
            <a:spAutoFit/>
          </a:bodyPr>
          <a:lstStyle/>
          <a:p>
            <a:pPr algn="ctr"/>
            <a:r>
              <a:rPr lang="pt-BR" dirty="0"/>
              <a:t>Hans Reichenbach 1891-1953</a:t>
            </a:r>
            <a:endParaRPr lang="en-US" dirty="0"/>
          </a:p>
        </p:txBody>
      </p:sp>
      <p:sp>
        <p:nvSpPr>
          <p:cNvPr id="8" name="TextBox 7">
            <a:extLst>
              <a:ext uri="{FF2B5EF4-FFF2-40B4-BE49-F238E27FC236}">
                <a16:creationId xmlns:a16="http://schemas.microsoft.com/office/drawing/2014/main" id="{CFB62E3A-A6D4-4443-A0CE-7ED48924E995}"/>
              </a:ext>
            </a:extLst>
          </p:cNvPr>
          <p:cNvSpPr txBox="1"/>
          <p:nvPr/>
        </p:nvSpPr>
        <p:spPr bwMode="gray">
          <a:xfrm>
            <a:off x="282676" y="4767529"/>
            <a:ext cx="11250538" cy="1877437"/>
          </a:xfrm>
          <a:prstGeom prst="rect">
            <a:avLst/>
          </a:prstGeom>
          <a:solidFill>
            <a:schemeClr val="accent3">
              <a:lumMod val="20000"/>
              <a:lumOff val="80000"/>
            </a:schemeClr>
          </a:solidFill>
        </p:spPr>
        <p:txBody>
          <a:bodyPr wrap="square">
            <a:spAutoFit/>
          </a:bodyPr>
          <a:lstStyle/>
          <a:p>
            <a:r>
              <a:rPr lang="en-US" sz="1600" dirty="0">
                <a:latin typeface="+mj-lt"/>
              </a:rPr>
              <a:t>*Also called </a:t>
            </a:r>
            <a:r>
              <a:rPr lang="en-US" sz="1600" b="1" dirty="0">
                <a:latin typeface="+mj-lt"/>
              </a:rPr>
              <a:t>spurious correlation</a:t>
            </a:r>
            <a:r>
              <a:rPr lang="en-US" sz="1600" dirty="0">
                <a:latin typeface="+mj-lt"/>
              </a:rPr>
              <a:t> between X and Y. Spurious correlations are not stable properties that hold across environments [Woodward 2005], hence invariance can be used to discover the causal structure [</a:t>
            </a:r>
            <a:r>
              <a:rPr lang="en-US" sz="1600" dirty="0" err="1">
                <a:latin typeface="+mj-lt"/>
              </a:rPr>
              <a:t>Arjovsky</a:t>
            </a:r>
            <a:r>
              <a:rPr lang="en-US" sz="1600" dirty="0">
                <a:latin typeface="+mj-lt"/>
              </a:rPr>
              <a:t> et al. 2019].</a:t>
            </a:r>
          </a:p>
          <a:p>
            <a:endParaRPr lang="en-US" sz="1600" dirty="0">
              <a:latin typeface="+mj-lt"/>
            </a:endParaRPr>
          </a:p>
          <a:p>
            <a:r>
              <a:rPr lang="en-US" sz="1600" dirty="0">
                <a:effectLst/>
                <a:latin typeface="+mj-lt"/>
              </a:rPr>
              <a:t>[Woodward </a:t>
            </a:r>
            <a:r>
              <a:rPr lang="en-US" sz="1600" dirty="0">
                <a:latin typeface="+mj-lt"/>
              </a:rPr>
              <a:t>2005] </a:t>
            </a:r>
            <a:r>
              <a:rPr lang="en-US" sz="1600" dirty="0">
                <a:effectLst/>
                <a:latin typeface="+mj-lt"/>
              </a:rPr>
              <a:t>Making things happen: A theory of causal explanation. Oxford university press.</a:t>
            </a:r>
          </a:p>
          <a:p>
            <a:r>
              <a:rPr lang="en-US" sz="1600" dirty="0">
                <a:latin typeface="+mj-lt"/>
              </a:rPr>
              <a:t>[</a:t>
            </a:r>
            <a:r>
              <a:rPr lang="en-US" sz="1600" dirty="0" err="1">
                <a:latin typeface="+mj-lt"/>
              </a:rPr>
              <a:t>Arjovsky</a:t>
            </a:r>
            <a:r>
              <a:rPr lang="en-US" sz="1600" dirty="0">
                <a:latin typeface="+mj-lt"/>
              </a:rPr>
              <a:t> et al. 2019] Invariant risk minimization. </a:t>
            </a:r>
            <a:r>
              <a:rPr lang="en-US" sz="1600" i="1" dirty="0" err="1">
                <a:latin typeface="+mj-lt"/>
              </a:rPr>
              <a:t>arXiv</a:t>
            </a:r>
            <a:r>
              <a:rPr lang="en-US" sz="1600" i="1" dirty="0">
                <a:latin typeface="+mj-lt"/>
              </a:rPr>
              <a:t> preprint arXiv:1907.02893</a:t>
            </a:r>
            <a:r>
              <a:rPr lang="en-US" sz="1600" dirty="0">
                <a:latin typeface="+mj-lt"/>
              </a:rPr>
              <a:t>.</a:t>
            </a:r>
          </a:p>
          <a:p>
            <a:endParaRPr lang="en-US" sz="1600" dirty="0">
              <a:latin typeface="+mj-lt"/>
            </a:endParaRPr>
          </a:p>
        </p:txBody>
      </p:sp>
    </p:spTree>
    <p:extLst>
      <p:ext uri="{BB962C8B-B14F-4D97-AF65-F5344CB8AC3E}">
        <p14:creationId xmlns:p14="http://schemas.microsoft.com/office/powerpoint/2010/main" val="27542854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E4A33D-A1DF-404E-ABF4-F9AD3D45B882}"/>
              </a:ext>
            </a:extLst>
          </p:cNvPr>
          <p:cNvSpPr>
            <a:spLocks noGrp="1"/>
          </p:cNvSpPr>
          <p:nvPr>
            <p:ph type="body" sz="quarter" idx="13"/>
          </p:nvPr>
        </p:nvSpPr>
        <p:spPr>
          <a:xfrm>
            <a:off x="478369" y="1282046"/>
            <a:ext cx="11474451" cy="1206997"/>
          </a:xfrm>
        </p:spPr>
        <p:txBody>
          <a:bodyPr/>
          <a:lstStyle/>
          <a:p>
            <a:r>
              <a:rPr lang="pt-BR" dirty="0"/>
              <a:t>Condition on the parents (close backdoor paths)</a:t>
            </a:r>
          </a:p>
          <a:p>
            <a:r>
              <a:rPr lang="pt-BR" u="sng" dirty="0"/>
              <a:t>Adjustment formula</a:t>
            </a:r>
          </a:p>
          <a:p>
            <a:endParaRPr lang="en-US" dirty="0"/>
          </a:p>
        </p:txBody>
      </p:sp>
      <p:sp>
        <p:nvSpPr>
          <p:cNvPr id="3" name="Title 2">
            <a:extLst>
              <a:ext uri="{FF2B5EF4-FFF2-40B4-BE49-F238E27FC236}">
                <a16:creationId xmlns:a16="http://schemas.microsoft.com/office/drawing/2014/main" id="{4369AD49-36A1-4AFB-995C-A22BA1018C2C}"/>
              </a:ext>
            </a:extLst>
          </p:cNvPr>
          <p:cNvSpPr>
            <a:spLocks noGrp="1"/>
          </p:cNvSpPr>
          <p:nvPr>
            <p:ph type="title"/>
          </p:nvPr>
        </p:nvSpPr>
        <p:spPr/>
        <p:txBody>
          <a:bodyPr/>
          <a:lstStyle/>
          <a:p>
            <a:r>
              <a:rPr lang="pt-BR" dirty="0"/>
              <a:t>How to deconfound?</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7EB96E-09BE-465A-9EB8-4BAB72154A69}"/>
                  </a:ext>
                </a:extLst>
              </p:cNvPr>
              <p:cNvSpPr txBox="1"/>
              <p:nvPr/>
            </p:nvSpPr>
            <p:spPr bwMode="gray">
              <a:xfrm>
                <a:off x="809624" y="3235675"/>
                <a:ext cx="8467725" cy="593375"/>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𝑃</m:t>
                      </m:r>
                      <m:d>
                        <m:dPr>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𝑌</m:t>
                          </m:r>
                          <m:r>
                            <a:rPr lang="pt-BR" sz="2400" b="0" i="1" smtClean="0">
                              <a:latin typeface="Cambria Math" panose="02040503050406030204" pitchFamily="18" charset="0"/>
                            </a:rPr>
                            <m:t>=</m:t>
                          </m:r>
                          <m:r>
                            <a:rPr lang="pt-BR" sz="2400" b="0" i="1" smtClean="0">
                              <a:latin typeface="Cambria Math" panose="02040503050406030204" pitchFamily="18" charset="0"/>
                            </a:rPr>
                            <m:t>𝑦</m:t>
                          </m:r>
                          <m:r>
                            <a:rPr lang="pt-BR"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 </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𝑧</m:t>
                          </m:r>
                        </m:sub>
                        <m:sup/>
                        <m:e>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 </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  </m:t>
                          </m:r>
                        </m:e>
                      </m:nary>
                    </m:oMath>
                  </m:oMathPara>
                </a14:m>
                <a:endParaRPr lang="en-US" sz="2400" b="0" dirty="0"/>
              </a:p>
            </p:txBody>
          </p:sp>
        </mc:Choice>
        <mc:Fallback xmlns="">
          <p:sp>
            <p:nvSpPr>
              <p:cNvPr id="4" name="TextBox 3">
                <a:extLst>
                  <a:ext uri="{FF2B5EF4-FFF2-40B4-BE49-F238E27FC236}">
                    <a16:creationId xmlns:a16="http://schemas.microsoft.com/office/drawing/2014/main" id="{817EB96E-09BE-465A-9EB8-4BAB72154A69}"/>
                  </a:ext>
                </a:extLst>
              </p:cNvPr>
              <p:cNvSpPr txBox="1">
                <a:spLocks noRot="1" noChangeAspect="1" noMove="1" noResize="1" noEditPoints="1" noAdjustHandles="1" noChangeArrowheads="1" noChangeShapeType="1" noTextEdit="1"/>
              </p:cNvSpPr>
              <p:nvPr/>
            </p:nvSpPr>
            <p:spPr bwMode="gray">
              <a:xfrm>
                <a:off x="809624" y="3235675"/>
                <a:ext cx="8467725" cy="593375"/>
              </a:xfrm>
              <a:prstGeom prst="rect">
                <a:avLst/>
              </a:prstGeom>
              <a:blipFill>
                <a:blip r:embed="rId2"/>
                <a:stretch>
                  <a:fillRect b="-134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94392E-3DB0-40B6-A285-4DB096774AD3}"/>
                  </a:ext>
                </a:extLst>
              </p:cNvPr>
              <p:cNvSpPr txBox="1"/>
              <p:nvPr/>
            </p:nvSpPr>
            <p:spPr bwMode="gray">
              <a:xfrm>
                <a:off x="1085848" y="5292881"/>
                <a:ext cx="8467725" cy="457201"/>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𝑃</m:t>
                      </m:r>
                      <m:d>
                        <m:dPr>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𝑌</m:t>
                          </m:r>
                          <m:r>
                            <a:rPr lang="pt-BR" sz="2400" b="0" i="1" smtClean="0">
                              <a:latin typeface="Cambria Math" panose="02040503050406030204" pitchFamily="18" charset="0"/>
                            </a:rPr>
                            <m:t>=</m:t>
                          </m:r>
                          <m:r>
                            <a:rPr lang="pt-BR" sz="2400" b="0" i="1" smtClean="0">
                              <a:latin typeface="Cambria Math" panose="02040503050406030204" pitchFamily="18" charset="0"/>
                            </a:rPr>
                            <m:t>𝑦</m:t>
                          </m:r>
                          <m:r>
                            <a:rPr lang="pt-BR"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 </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𝑧</m:t>
                          </m:r>
                        </m:sub>
                        <m:sup/>
                        <m:e>
                          <m:f>
                            <m:fPr>
                              <m:ctrlPr>
                                <a:rPr lang="en-US" sz="2400" b="0" i="1" smtClean="0">
                                  <a:latin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 </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𝑍</m:t>
                              </m:r>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den>
                          </m:f>
                          <m:r>
                            <a:rPr lang="en-US" sz="2400" b="0" i="1" smtClean="0">
                              <a:latin typeface="Cambria Math" panose="02040503050406030204" pitchFamily="18" charset="0"/>
                            </a:rPr>
                            <m:t>  </m:t>
                          </m:r>
                        </m:e>
                      </m:nary>
                    </m:oMath>
                  </m:oMathPara>
                </a14:m>
                <a:endParaRPr lang="en-US" sz="2400" b="0" dirty="0"/>
              </a:p>
            </p:txBody>
          </p:sp>
        </mc:Choice>
        <mc:Fallback xmlns="">
          <p:sp>
            <p:nvSpPr>
              <p:cNvPr id="5" name="TextBox 4">
                <a:extLst>
                  <a:ext uri="{FF2B5EF4-FFF2-40B4-BE49-F238E27FC236}">
                    <a16:creationId xmlns:a16="http://schemas.microsoft.com/office/drawing/2014/main" id="{E094392E-3DB0-40B6-A285-4DB096774AD3}"/>
                  </a:ext>
                </a:extLst>
              </p:cNvPr>
              <p:cNvSpPr txBox="1">
                <a:spLocks noRot="1" noChangeAspect="1" noMove="1" noResize="1" noEditPoints="1" noAdjustHandles="1" noChangeArrowheads="1" noChangeShapeType="1" noTextEdit="1"/>
              </p:cNvSpPr>
              <p:nvPr/>
            </p:nvSpPr>
            <p:spPr bwMode="gray">
              <a:xfrm>
                <a:off x="1085848" y="5292881"/>
                <a:ext cx="8467725" cy="457201"/>
              </a:xfrm>
              <a:prstGeom prst="rect">
                <a:avLst/>
              </a:prstGeom>
              <a:blipFill>
                <a:blip r:embed="rId3"/>
                <a:stretch>
                  <a:fillRect b="-666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75901E4-EAAE-4D99-B6AD-AFC8A03D6240}"/>
              </a:ext>
            </a:extLst>
          </p:cNvPr>
          <p:cNvSpPr txBox="1"/>
          <p:nvPr/>
        </p:nvSpPr>
        <p:spPr bwMode="gray">
          <a:xfrm>
            <a:off x="9021024" y="2115872"/>
            <a:ext cx="2678057" cy="12069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parents of X, e.g., programmer skill, complexity of code, buggy/not buggy</a:t>
            </a:r>
          </a:p>
        </p:txBody>
      </p:sp>
      <p:sp>
        <p:nvSpPr>
          <p:cNvPr id="8" name="TextBox 7">
            <a:extLst>
              <a:ext uri="{FF2B5EF4-FFF2-40B4-BE49-F238E27FC236}">
                <a16:creationId xmlns:a16="http://schemas.microsoft.com/office/drawing/2014/main" id="{9897D831-CEDE-4B39-B01E-C3F8C9F6F89F}"/>
              </a:ext>
            </a:extLst>
          </p:cNvPr>
          <p:cNvSpPr txBox="1"/>
          <p:nvPr/>
        </p:nvSpPr>
        <p:spPr bwMode="gray">
          <a:xfrm>
            <a:off x="965041" y="2300505"/>
            <a:ext cx="3597433" cy="34671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outcome, e.g., True Positive</a:t>
            </a:r>
          </a:p>
        </p:txBody>
      </p:sp>
      <p:cxnSp>
        <p:nvCxnSpPr>
          <p:cNvPr id="10" name="Connector: Elbow 9">
            <a:extLst>
              <a:ext uri="{FF2B5EF4-FFF2-40B4-BE49-F238E27FC236}">
                <a16:creationId xmlns:a16="http://schemas.microsoft.com/office/drawing/2014/main" id="{9F3F5909-7FBC-444D-8D84-797D49B03214}"/>
              </a:ext>
            </a:extLst>
          </p:cNvPr>
          <p:cNvCxnSpPr>
            <a:cxnSpLocks/>
            <a:stCxn id="12" idx="0"/>
            <a:endCxn id="6" idx="1"/>
          </p:cNvCxnSpPr>
          <p:nvPr/>
        </p:nvCxnSpPr>
        <p:spPr bwMode="gray">
          <a:xfrm rot="5400000" flipH="1" flipV="1">
            <a:off x="8416945" y="2615371"/>
            <a:ext cx="500078" cy="708079"/>
          </a:xfrm>
          <a:prstGeom prst="bentConnector2">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34042D23-C5C3-4BCC-87A9-7E7A9F8D859C}"/>
              </a:ext>
            </a:extLst>
          </p:cNvPr>
          <p:cNvSpPr/>
          <p:nvPr/>
        </p:nvSpPr>
        <p:spPr bwMode="gray">
          <a:xfrm>
            <a:off x="8086726" y="3219449"/>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cxnSp>
        <p:nvCxnSpPr>
          <p:cNvPr id="15" name="Connector: Elbow 14">
            <a:extLst>
              <a:ext uri="{FF2B5EF4-FFF2-40B4-BE49-F238E27FC236}">
                <a16:creationId xmlns:a16="http://schemas.microsoft.com/office/drawing/2014/main" id="{0C619035-BBF4-41FA-AE36-F6FA55636CED}"/>
              </a:ext>
            </a:extLst>
          </p:cNvPr>
          <p:cNvCxnSpPr>
            <a:cxnSpLocks/>
            <a:stCxn id="16" idx="0"/>
            <a:endCxn id="8" idx="2"/>
          </p:cNvCxnSpPr>
          <p:nvPr/>
        </p:nvCxnSpPr>
        <p:spPr bwMode="gray">
          <a:xfrm rot="5400000" flipH="1" flipV="1">
            <a:off x="1935479" y="2387721"/>
            <a:ext cx="568777" cy="1087782"/>
          </a:xfrm>
          <a:prstGeom prst="bentConnector3">
            <a:avLst>
              <a:gd name="adj1" fmla="val 50000"/>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EB4593DE-5BFD-4745-9444-111A6CDB9F6F}"/>
              </a:ext>
            </a:extLst>
          </p:cNvPr>
          <p:cNvSpPr/>
          <p:nvPr/>
        </p:nvSpPr>
        <p:spPr bwMode="gray">
          <a:xfrm>
            <a:off x="1449757" y="3216000"/>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sp>
        <p:nvSpPr>
          <p:cNvPr id="19" name="Rectangle 18">
            <a:extLst>
              <a:ext uri="{FF2B5EF4-FFF2-40B4-BE49-F238E27FC236}">
                <a16:creationId xmlns:a16="http://schemas.microsoft.com/office/drawing/2014/main" id="{E7DF9FE1-5BBD-4F51-9EBF-6B03ED869729}"/>
              </a:ext>
            </a:extLst>
          </p:cNvPr>
          <p:cNvSpPr/>
          <p:nvPr/>
        </p:nvSpPr>
        <p:spPr bwMode="gray">
          <a:xfrm>
            <a:off x="2914651" y="3745826"/>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sp>
        <p:nvSpPr>
          <p:cNvPr id="21" name="TextBox 20">
            <a:extLst>
              <a:ext uri="{FF2B5EF4-FFF2-40B4-BE49-F238E27FC236}">
                <a16:creationId xmlns:a16="http://schemas.microsoft.com/office/drawing/2014/main" id="{7DB4234B-1018-4991-B7D8-A9B83A287271}"/>
              </a:ext>
            </a:extLst>
          </p:cNvPr>
          <p:cNvSpPr txBox="1"/>
          <p:nvPr/>
        </p:nvSpPr>
        <p:spPr bwMode="gray">
          <a:xfrm>
            <a:off x="949352" y="4352656"/>
            <a:ext cx="3220135" cy="2613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difficulty low (0) or high (1)</a:t>
            </a:r>
          </a:p>
        </p:txBody>
      </p:sp>
      <p:cxnSp>
        <p:nvCxnSpPr>
          <p:cNvPr id="25" name="Connector: Elbow 24">
            <a:extLst>
              <a:ext uri="{FF2B5EF4-FFF2-40B4-BE49-F238E27FC236}">
                <a16:creationId xmlns:a16="http://schemas.microsoft.com/office/drawing/2014/main" id="{009318D8-28E1-4EEF-8E31-638568627AE3}"/>
              </a:ext>
            </a:extLst>
          </p:cNvPr>
          <p:cNvCxnSpPr>
            <a:cxnSpLocks/>
            <a:stCxn id="19" idx="2"/>
            <a:endCxn id="21" idx="0"/>
          </p:cNvCxnSpPr>
          <p:nvPr/>
        </p:nvCxnSpPr>
        <p:spPr bwMode="gray">
          <a:xfrm rot="5400000">
            <a:off x="2596455" y="3808240"/>
            <a:ext cx="507381" cy="581450"/>
          </a:xfrm>
          <a:prstGeom prst="bentConnector3">
            <a:avLst>
              <a:gd name="adj1" fmla="val 50000"/>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B94DBB15-4B6B-4B03-B2AD-B00A3352231A}"/>
              </a:ext>
            </a:extLst>
          </p:cNvPr>
          <p:cNvSpPr/>
          <p:nvPr/>
        </p:nvSpPr>
        <p:spPr bwMode="gray">
          <a:xfrm rot="5235513">
            <a:off x="8026238" y="5916492"/>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sp>
        <p:nvSpPr>
          <p:cNvPr id="32" name="TextBox 31">
            <a:extLst>
              <a:ext uri="{FF2B5EF4-FFF2-40B4-BE49-F238E27FC236}">
                <a16:creationId xmlns:a16="http://schemas.microsoft.com/office/drawing/2014/main" id="{3B439084-6158-4560-90F5-D58D73F6197B}"/>
              </a:ext>
            </a:extLst>
          </p:cNvPr>
          <p:cNvSpPr txBox="1"/>
          <p:nvPr/>
        </p:nvSpPr>
        <p:spPr bwMode="gray">
          <a:xfrm>
            <a:off x="8672860" y="6211928"/>
            <a:ext cx="1949819" cy="26287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Propensity Score</a:t>
            </a:r>
          </a:p>
        </p:txBody>
      </p:sp>
      <p:cxnSp>
        <p:nvCxnSpPr>
          <p:cNvPr id="33" name="Connector: Elbow 32">
            <a:extLst>
              <a:ext uri="{FF2B5EF4-FFF2-40B4-BE49-F238E27FC236}">
                <a16:creationId xmlns:a16="http://schemas.microsoft.com/office/drawing/2014/main" id="{EF5C41CE-20F8-4545-929A-DFCABBEC78D6}"/>
              </a:ext>
            </a:extLst>
          </p:cNvPr>
          <p:cNvCxnSpPr>
            <a:cxnSpLocks/>
            <a:stCxn id="31" idx="0"/>
            <a:endCxn id="32" idx="1"/>
          </p:cNvCxnSpPr>
          <p:nvPr/>
        </p:nvCxnSpPr>
        <p:spPr bwMode="gray">
          <a:xfrm>
            <a:off x="8302125" y="5963838"/>
            <a:ext cx="370735" cy="379526"/>
          </a:xfrm>
          <a:prstGeom prst="bentConnector3">
            <a:avLst>
              <a:gd name="adj1" fmla="val 50000"/>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92415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2" grpId="0" animBg="1"/>
      <p:bldP spid="16" grpId="0" animBg="1"/>
      <p:bldP spid="19" grpId="0" animBg="1"/>
      <p:bldP spid="21" grpId="0"/>
      <p:bldP spid="31" grpId="0"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0124-F685-42B4-BB1B-9CF4A1C01FB8}"/>
              </a:ext>
            </a:extLst>
          </p:cNvPr>
          <p:cNvSpPr>
            <a:spLocks noGrp="1"/>
          </p:cNvSpPr>
          <p:nvPr>
            <p:ph type="title"/>
          </p:nvPr>
        </p:nvSpPr>
        <p:spPr/>
        <p:txBody>
          <a:bodyPr/>
          <a:lstStyle/>
          <a:p>
            <a:r>
              <a:rPr lang="en-US" dirty="0"/>
              <a:t>From Single to Multiple Relationships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582C7B-4B8C-4120-A511-D5893BF9F970}"/>
                  </a:ext>
                </a:extLst>
              </p:cNvPr>
              <p:cNvSpPr>
                <a:spLocks noGrp="1"/>
              </p:cNvSpPr>
              <p:nvPr>
                <p:ph idx="1"/>
              </p:nvPr>
            </p:nvSpPr>
            <p:spPr>
              <a:xfrm>
                <a:off x="280555" y="1213308"/>
                <a:ext cx="11671198" cy="3529608"/>
              </a:xfrm>
            </p:spPr>
            <p:txBody>
              <a:bodyPr>
                <a:noAutofit/>
              </a:bodyPr>
              <a:lstStyle/>
              <a:p>
                <a:r>
                  <a:rPr lang="en-US" sz="2000" dirty="0"/>
                  <a:t>We looked at a single relationship, but we have multiple conditional dependencies.</a:t>
                </a:r>
              </a:p>
              <a:p>
                <a:endParaRPr lang="en-US" sz="2000" dirty="0"/>
              </a:p>
              <a:p>
                <a:r>
                  <a:rPr lang="en-US" sz="2000" dirty="0"/>
                  <a:t>The joint probability distribution for all n variable is given by:</a:t>
                </a:r>
              </a:p>
              <a:p>
                <a:endParaRPr lang="en-US" sz="2000" dirty="0"/>
              </a:p>
              <a:p>
                <a:pPr marL="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r>
                        <a:rPr lang="en-US" sz="2000" i="1" smtClean="0">
                          <a:latin typeface="Cambria Math" panose="02040503050406030204" pitchFamily="18" charset="0"/>
                        </a:rPr>
                        <m:t> =</m:t>
                      </m:r>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𝑗</m:t>
                          </m:r>
                        </m:sub>
                        <m:sup/>
                        <m:e>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 </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e>
                      </m:nary>
                    </m:oMath>
                  </m:oMathPara>
                </a14:m>
                <a:endParaRPr lang="en-US" sz="2000" dirty="0"/>
              </a:p>
              <a:p>
                <a:endParaRPr lang="en-US" sz="2000" dirty="0"/>
              </a:p>
              <a:p>
                <a:r>
                  <a:rPr lang="en-US" sz="2000" dirty="0"/>
                  <a:t>Storing all probabilities requires a table with</a:t>
                </a:r>
                <a14:m>
                  <m:oMath xmlns:m="http://schemas.openxmlformats.org/officeDocument/2006/math">
                    <m:sSup>
                      <m:sSupPr>
                        <m:ctrlPr>
                          <a:rPr lang="en-US" sz="2000" i="1" u="sng">
                            <a:latin typeface="Cambria Math" panose="02040503050406030204" pitchFamily="18" charset="0"/>
                          </a:rPr>
                        </m:ctrlPr>
                      </m:sSupPr>
                      <m:e>
                        <m:r>
                          <a:rPr lang="en-US" sz="2000" b="0" i="1" u="sng" smtClean="0">
                            <a:latin typeface="Cambria Math" panose="02040503050406030204" pitchFamily="18" charset="0"/>
                          </a:rPr>
                          <m:t> </m:t>
                        </m:r>
                        <m:r>
                          <a:rPr lang="en-US" sz="2000" b="0" i="1" u="sng" smtClean="0">
                            <a:latin typeface="Cambria Math" panose="02040503050406030204" pitchFamily="18" charset="0"/>
                          </a:rPr>
                          <m:t>𝑑</m:t>
                        </m:r>
                      </m:e>
                      <m:sup>
                        <m:r>
                          <a:rPr lang="en-US" sz="2000" i="1" u="sng">
                            <a:latin typeface="Cambria Math" panose="02040503050406030204" pitchFamily="18" charset="0"/>
                          </a:rPr>
                          <m:t>𝑛</m:t>
                        </m:r>
                      </m:sup>
                    </m:sSup>
                  </m:oMath>
                </a14:m>
                <a:r>
                  <a:rPr lang="pt-BR" sz="2000" u="sng" dirty="0"/>
                  <a:t> or </a:t>
                </a:r>
                <a14:m>
                  <m:oMath xmlns:m="http://schemas.openxmlformats.org/officeDocument/2006/math">
                    <m:sSup>
                      <m:sSupPr>
                        <m:ctrlPr>
                          <a:rPr lang="en-US" sz="2000" i="1" u="sng">
                            <a:latin typeface="Cambria Math" panose="02040503050406030204" pitchFamily="18" charset="0"/>
                          </a:rPr>
                        </m:ctrlPr>
                      </m:sSupPr>
                      <m:e>
                        <m:r>
                          <a:rPr lang="en-US" sz="2000" i="1" u="sng">
                            <a:latin typeface="Cambria Math" panose="02040503050406030204" pitchFamily="18" charset="0"/>
                          </a:rPr>
                          <m:t>2</m:t>
                        </m:r>
                      </m:e>
                      <m:sup>
                        <m:r>
                          <a:rPr lang="en-US" sz="2000" i="1" u="sng">
                            <a:latin typeface="Cambria Math" panose="02040503050406030204" pitchFamily="18" charset="0"/>
                          </a:rPr>
                          <m:t>𝑛</m:t>
                        </m:r>
                      </m:sup>
                    </m:sSup>
                  </m:oMath>
                </a14:m>
                <a:r>
                  <a:rPr lang="en-US" sz="2000" u="sng" dirty="0"/>
                  <a:t> for binomial variables </a:t>
                </a:r>
              </a:p>
              <a:p>
                <a:endParaRPr lang="en-US" sz="2000" dirty="0"/>
              </a:p>
            </p:txBody>
          </p:sp>
        </mc:Choice>
        <mc:Fallback xmlns="">
          <p:sp>
            <p:nvSpPr>
              <p:cNvPr id="3" name="Content Placeholder 2">
                <a:extLst>
                  <a:ext uri="{FF2B5EF4-FFF2-40B4-BE49-F238E27FC236}">
                    <a16:creationId xmlns:a16="http://schemas.microsoft.com/office/drawing/2014/main" id="{F0582C7B-4B8C-4120-A511-D5893BF9F970}"/>
                  </a:ext>
                </a:extLst>
              </p:cNvPr>
              <p:cNvSpPr>
                <a:spLocks noGrp="1" noRot="1" noChangeAspect="1" noMove="1" noResize="1" noEditPoints="1" noAdjustHandles="1" noChangeArrowheads="1" noChangeShapeType="1" noTextEdit="1"/>
              </p:cNvSpPr>
              <p:nvPr>
                <p:ph idx="1"/>
              </p:nvPr>
            </p:nvSpPr>
            <p:spPr>
              <a:xfrm>
                <a:off x="280555" y="1213308"/>
                <a:ext cx="11671198" cy="3529608"/>
              </a:xfrm>
              <a:blipFill>
                <a:blip r:embed="rId3"/>
                <a:stretch>
                  <a:fillRect l="-1305" t="-2073" b="-466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C18AD25-67BF-473C-8D1B-4D132DCD0B9F}"/>
              </a:ext>
            </a:extLst>
          </p:cNvPr>
          <p:cNvSpPr txBox="1"/>
          <p:nvPr/>
        </p:nvSpPr>
        <p:spPr bwMode="gray">
          <a:xfrm>
            <a:off x="591066" y="5256383"/>
            <a:ext cx="10620632" cy="707886"/>
          </a:xfrm>
          <a:prstGeom prst="rect">
            <a:avLst/>
          </a:prstGeom>
          <a:solidFill>
            <a:schemeClr val="accent3">
              <a:lumMod val="20000"/>
              <a:lumOff val="80000"/>
            </a:schemeClr>
          </a:solidFill>
        </p:spPr>
        <p:txBody>
          <a:bodyPr wrap="square">
            <a:spAutoFit/>
          </a:bodyPr>
          <a:lstStyle/>
          <a:p>
            <a:pPr algn="l"/>
            <a:r>
              <a:rPr lang="en-US" sz="2000" b="0" i="0" u="none" strike="noStrike" baseline="0" dirty="0">
                <a:latin typeface="NimbusRomNo9L-Regu"/>
              </a:rPr>
              <a:t>Hence, the exhaustive exploration of all DAGs with </a:t>
            </a:r>
            <a:r>
              <a:rPr lang="en-US" sz="2000" b="1" i="1" dirty="0">
                <a:latin typeface="CMMI10"/>
              </a:rPr>
              <a:t>n</a:t>
            </a:r>
            <a:r>
              <a:rPr lang="en-US" sz="2000" b="0" i="0" u="none" strike="noStrike" baseline="0" dirty="0">
                <a:latin typeface="CMMI10"/>
              </a:rPr>
              <a:t> </a:t>
            </a:r>
            <a:r>
              <a:rPr lang="en-US" sz="2000" b="0" i="0" u="none" strike="noStrike" baseline="0" dirty="0">
                <a:latin typeface="NimbusRomNo9L-Regu"/>
              </a:rPr>
              <a:t>variables is super-exponential in </a:t>
            </a:r>
            <a:r>
              <a:rPr lang="en-US" sz="2000" b="1" i="1" dirty="0">
                <a:latin typeface="CMMI10"/>
              </a:rPr>
              <a:t>n</a:t>
            </a:r>
            <a:r>
              <a:rPr lang="en-US" sz="2000" b="0" i="0" u="none" strike="noStrike" baseline="0" dirty="0">
                <a:latin typeface="NimbusRomNo9L-Regu"/>
              </a:rPr>
              <a:t>, hindering the effectivity of brute-force methods for observational causal discovery even for moderate </a:t>
            </a:r>
            <a:r>
              <a:rPr lang="en-US" sz="2000" b="1" i="1" dirty="0">
                <a:latin typeface="CMMI10"/>
              </a:rPr>
              <a:t>n</a:t>
            </a:r>
            <a:r>
              <a:rPr lang="en-US" sz="2000" b="0" i="0" u="none" strike="noStrike" baseline="0" dirty="0">
                <a:latin typeface="NimbusRomNo9L-Regu"/>
              </a:rPr>
              <a:t>.</a:t>
            </a:r>
            <a:endParaRPr lang="en-US" sz="2000" dirty="0"/>
          </a:p>
        </p:txBody>
      </p:sp>
    </p:spTree>
    <p:extLst>
      <p:ext uri="{BB962C8B-B14F-4D97-AF65-F5344CB8AC3E}">
        <p14:creationId xmlns:p14="http://schemas.microsoft.com/office/powerpoint/2010/main" val="403361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6848</TotalTime>
  <Words>7647</Words>
  <Application>Microsoft Office PowerPoint</Application>
  <PresentationFormat>Widescreen</PresentationFormat>
  <Paragraphs>887</Paragraphs>
  <Slides>65</Slides>
  <Notes>41</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84" baseType="lpstr">
      <vt:lpstr>Arial</vt:lpstr>
      <vt:lpstr>Calibri</vt:lpstr>
      <vt:lpstr>Calibri Light</vt:lpstr>
      <vt:lpstr>Calibri,Helvetica,sans-serif,EmojiFont,Apple Color Emoji,Segoe UI Emoji,NotoColorEmoji,Segoe UI Symbol,Android Emoji,EmojiSymbols</vt:lpstr>
      <vt:lpstr>Cambria Math</vt:lpstr>
      <vt:lpstr>CMMI10</vt:lpstr>
      <vt:lpstr>Courier New</vt:lpstr>
      <vt:lpstr>NimbusRomNo9L-Medi</vt:lpstr>
      <vt:lpstr>NimbusRomNo9L-Regu</vt:lpstr>
      <vt:lpstr>NimbusRomNo9L-ReguItal</vt:lpstr>
      <vt:lpstr>Segoe UI</vt:lpstr>
      <vt:lpstr>Times New Roman</vt:lpstr>
      <vt:lpstr>URWPalladioL-Bold</vt:lpstr>
      <vt:lpstr>URWPalladioL-Ital</vt:lpstr>
      <vt:lpstr>URWPalladioL-Roma</vt:lpstr>
      <vt:lpstr>Verdana</vt:lpstr>
      <vt:lpstr>VnURWPalladioL</vt:lpstr>
      <vt:lpstr>HPI PPT-Template</vt:lpstr>
      <vt:lpstr>Worksheet</vt:lpstr>
      <vt:lpstr>Causal Inference with Graph Neural Networks lecture-13  Course on Graph Neural Networks (Winter Term 20/21)</vt:lpstr>
      <vt:lpstr>Quick recap – Where are we now?</vt:lpstr>
      <vt:lpstr>Simpsom Paradox</vt:lpstr>
      <vt:lpstr>Simpsom Paradox - 2</vt:lpstr>
      <vt:lpstr>Covid-19 fatality rates China and Italy</vt:lpstr>
      <vt:lpstr>When to condition? Confounding graph patterns</vt:lpstr>
      <vt:lpstr>Reichenbach’s Common Cause Principle</vt:lpstr>
      <vt:lpstr>How to deconfound?</vt:lpstr>
      <vt:lpstr>From Single to Multiple Relationships</vt:lpstr>
      <vt:lpstr>Brute force search does not scale</vt:lpstr>
      <vt:lpstr>Markovian parents?</vt:lpstr>
      <vt:lpstr>Independent Causal Mechanisms (ICM) Principle </vt:lpstr>
      <vt:lpstr>Locality of Mechanisms [Parascandolo et al. 2018]</vt:lpstr>
      <vt:lpstr>Statistical Inference</vt:lpstr>
      <vt:lpstr>Statistical Modeling- Fundamental challenge</vt:lpstr>
      <vt:lpstr>Statistical Modeling- hypotheses and models</vt:lpstr>
      <vt:lpstr>Statistical Modeling- different processes same model</vt:lpstr>
      <vt:lpstr>Statistical Modeling - falsifiability</vt:lpstr>
      <vt:lpstr>Statistical Modeling - plausibility</vt:lpstr>
      <vt:lpstr>Towards Causal Mechanisms</vt:lpstr>
      <vt:lpstr>Overall approach to causal inference</vt:lpstr>
      <vt:lpstr>Index of Causal Inference Methodology</vt:lpstr>
      <vt:lpstr>Intervention</vt:lpstr>
      <vt:lpstr>Intervention Examples</vt:lpstr>
      <vt:lpstr>Counterfactual</vt:lpstr>
      <vt:lpstr>Modularity of interventions</vt:lpstr>
      <vt:lpstr>Stability condition</vt:lpstr>
      <vt:lpstr>Ignorability</vt:lpstr>
      <vt:lpstr>Overall approach to causal inference methods</vt:lpstr>
      <vt:lpstr>Fundamental Concepts</vt:lpstr>
      <vt:lpstr>Bayesian Networks</vt:lpstr>
      <vt:lpstr>Recap - Conditional probability and Bayes Theorem</vt:lpstr>
      <vt:lpstr>Recap - Conditional Correlation and Regression</vt:lpstr>
      <vt:lpstr>Interventional Expectation – do Operator</vt:lpstr>
      <vt:lpstr>Identifiability</vt:lpstr>
      <vt:lpstr>From Bayesian Network Methods to Robust ML</vt:lpstr>
      <vt:lpstr>Markov factorization</vt:lpstr>
      <vt:lpstr>d-separation</vt:lpstr>
      <vt:lpstr>Consequences of d-Separation</vt:lpstr>
      <vt:lpstr>Causal Markov Condition</vt:lpstr>
      <vt:lpstr>Markov Blanket [Pearl 1988] </vt:lpstr>
      <vt:lpstr>Markov equivalence classes</vt:lpstr>
      <vt:lpstr>do-Operator</vt:lpstr>
      <vt:lpstr>Back-door criterion</vt:lpstr>
      <vt:lpstr>Back-door criterion - Intuition</vt:lpstr>
      <vt:lpstr>Causal invariance</vt:lpstr>
      <vt:lpstr>Causal Discovery with Neural Networks: in presence of latent variables, confounding, and sparsity</vt:lpstr>
      <vt:lpstr>Need for Principled Design in Machine Learning</vt:lpstr>
      <vt:lpstr>Why do we need Causality in Machine Learning?</vt:lpstr>
      <vt:lpstr>Solutions to generalization shortcomings</vt:lpstr>
      <vt:lpstr>Causal Inference with Neural Networks</vt:lpstr>
      <vt:lpstr>My Reading Wishlist on Causality in Neural Nets</vt:lpstr>
      <vt:lpstr>Causal Neural Networks</vt:lpstr>
      <vt:lpstr>Recurrent Independent Mechanisms [Goyal et al. 2020] </vt:lpstr>
      <vt:lpstr>Learning Causal Models from Unknown Interventions [Ke et al. 2019]</vt:lpstr>
      <vt:lpstr>Causal Inference for Explainable Neural Networks: Trust, Fairness, Transfer Learning</vt:lpstr>
      <vt:lpstr>Causality for Explainable AI</vt:lpstr>
      <vt:lpstr>Levels of transparency of ML models [Arrieta et al. 2020]</vt:lpstr>
      <vt:lpstr>XAI Deep Learning and Summary [Arrieta et al. 2020] </vt:lpstr>
      <vt:lpstr>XAI – How? [Arrieta et al. 2020]</vt:lpstr>
      <vt:lpstr>Pos-hoc Explainability [Arrieta et al. 2020]</vt:lpstr>
      <vt:lpstr>XAI in Deep Learning [Arrieta et al. 2020]</vt:lpstr>
      <vt:lpstr>Reflection: Beyond accuracy vs explainability trade-off</vt:lpstr>
      <vt:lpstr>Next tasks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Evolution Networks lecture-9  Course on Graph Neural Networks (Winter Term 20/21)</dc:title>
  <dc:creator>Christian Adriano</dc:creator>
  <cp:lastModifiedBy>Christian Adriano</cp:lastModifiedBy>
  <cp:revision>288</cp:revision>
  <dcterms:created xsi:type="dcterms:W3CDTF">2020-12-16T15:45:57Z</dcterms:created>
  <dcterms:modified xsi:type="dcterms:W3CDTF">2021-02-10T17:49:56Z</dcterms:modified>
</cp:coreProperties>
</file>